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8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4" r:id="rId21"/>
    <p:sldId id="300" r:id="rId22"/>
    <p:sldId id="276" r:id="rId23"/>
    <p:sldId id="277" r:id="rId24"/>
    <p:sldId id="278" r:id="rId25"/>
    <p:sldId id="279" r:id="rId26"/>
    <p:sldId id="280" r:id="rId27"/>
    <p:sldId id="281" r:id="rId28"/>
    <p:sldId id="285" r:id="rId29"/>
    <p:sldId id="286" r:id="rId30"/>
    <p:sldId id="287" r:id="rId31"/>
    <p:sldId id="288" r:id="rId32"/>
    <p:sldId id="289" r:id="rId33"/>
    <p:sldId id="290" r:id="rId34"/>
    <p:sldId id="282" r:id="rId35"/>
    <p:sldId id="291" r:id="rId36"/>
    <p:sldId id="301" r:id="rId37"/>
    <p:sldId id="293" r:id="rId38"/>
    <p:sldId id="302" r:id="rId39"/>
    <p:sldId id="295" r:id="rId40"/>
    <p:sldId id="303" r:id="rId41"/>
    <p:sldId id="297" r:id="rId42"/>
    <p:sldId id="298" r:id="rId43"/>
    <p:sldId id="29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47E33-27F2-4586-B489-89BDF929F24D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03210-44B1-4A35-99E7-A5AF7736D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6771E0F-D216-C7D6-F57D-66CA7D361B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F52008-BA59-4C1A-911A-71832DC4A97D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2211178F-68CA-1741-39CB-AC942259C3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29D01BF-2470-F068-2721-A6DD40C29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460D076-0FC1-65D5-70CE-E3E3BDF113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3D7BA-1C83-4789-B0E6-ADB03AACC86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FBBDB160-8591-91B0-F245-71C3771B65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AAEA21B-75EF-4C1D-7798-CC66589705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4E221AD-4531-53B5-9E50-BA709C09BB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E6F38E-7323-4589-B8B1-DF9C15BD7D41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2CE5D3AF-4514-4690-2224-ACD432D653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4E0E457-31D3-5BDC-21EB-32EA2A520E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4FCEC25-1CD5-684E-1AE4-958DFA1B4E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55210-3087-49D6-92CC-A910BB1B94A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ED5F4686-9C9F-6619-8A91-B38EBB8AE3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C3A6676F-BADF-6C18-F3F9-42686DB4C6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821928B-CE41-989A-EE35-99733F0628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B5F10C-5468-47C3-AF9A-C4AD24C89FC9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1A18C320-8131-D42C-8634-177DE1321B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64D5AA5-4005-4E89-97D1-2BCA02BA22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DFCC1BD-7FFE-9A29-1F85-1736E11FDC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704B01-E358-409A-8C48-7BAF39707D0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811AB6F8-9CDA-7875-2DCF-13361B9347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C3763CF-35DB-83D6-4478-601E2E83C0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A9983D9-3852-360C-2B9F-9E3510A470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B29CC0-4768-4C15-80D3-1C6CEFB4989F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EC1928D7-6AAB-0FA7-67CC-F8DA8C2D0D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FC9A03AC-9072-88D6-94DE-C7F3ACAC7A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A8D64DA-CFB2-EF1E-294B-3F09FF7EE4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7007FD-D9CE-4494-A9F2-FFB1D17C5526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409674B9-6051-7FE6-0C0C-C4B7481AFB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37B4E14-0BE7-3091-104B-2D119E08F3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A8D64DA-CFB2-EF1E-294B-3F09FF7EE4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7007FD-D9CE-4494-A9F2-FFB1D17C5526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409674B9-6051-7FE6-0C0C-C4B7481AFB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37B4E14-0BE7-3091-104B-2D119E08F3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1031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5616D15-C8C7-4C5B-308E-6C2DB37C69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012641-5985-4192-8965-43AFC7AA817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8B520E30-5C72-C097-77CA-9306B76547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12FFF52-D941-2893-7BAD-CB3169586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1970B1E-A605-0BBD-798E-28C200AA0C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FD1586-AB76-4A66-9B43-6781A4520B0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65AF30A2-9631-5EFE-3A68-E4CC046BB2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90E9B9D-D25F-2971-6D7D-73C21319B2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7F9D502-CEF3-E37E-5EB8-84C256E4BD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BD8AA3-C1B1-4E31-8304-8032E443F6C7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DAC999E5-DAB0-F121-2C8B-2DDFA005A5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6C82644-2FFD-9495-A47E-E84ACD1D01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7B1E4D7-9E64-695B-F5A1-58798B3E69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58DB7B-5CBC-476F-B284-C5331621FD4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0D48EB0-3CD9-1A75-64C7-0E96860359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39BA1CFE-6440-6A23-7B3C-F12640D8AC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9BD2173-598B-31BA-9D40-4A8C2C4F05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4FDF03-03E3-4EC3-99E7-AF850C248E1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24D7E9CA-CB44-EEC7-858E-E8B1CFD99C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E4F9E5D-6B0E-E64F-5EEF-4B70D20F9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E295792-5A88-2A62-98ED-7F14A81785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34F7F-ED4C-4D77-9B83-1EFB4C7395AB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2E127A9D-277C-F5C6-626F-20B4AC8B76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2A38C2FC-DAED-3CBD-EE81-633CA3D8D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0AF8734-58B6-E307-4E90-F3790BCF1B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09697F-5E95-4155-ACA5-F03AD018F2D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B338B11D-9BBF-61D2-B6D4-A7B8ACD787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ADA93602-ACC6-AB72-9FC3-AC4DA8760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CD95471-88EE-053E-3526-6397316067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93EE30-1725-4888-BE14-ABB951CC3505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F2706912-BD46-6402-9C15-D0B42339CE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8F1AB07-E168-86A7-90C7-3648ABBB40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DEAEB-3846-A60D-4D36-4D647FDAC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0EFC4D-7AB6-0759-795C-4EE0D18589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15716-7587-180B-7BDC-F3449F065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7E8E-691A-4474-9D29-5F1A1ECFD438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F9FDC-A855-3250-293A-CDA20FAEF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C1817-32EE-F634-6F13-52BFDAA20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2123-AAA2-4730-A6D5-91179FE91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21410-72B0-14EC-054A-8A48553BA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63E333-C3DE-4E69-CCB3-31AC4E9CC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9F218-C8DA-358A-166A-10E6548AB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7E8E-691A-4474-9D29-5F1A1ECFD438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F06DB-62F2-094A-EB5B-CA1542E94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3D4D2-A628-8D6D-7ACB-0DDEF8576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2123-AAA2-4730-A6D5-91179FE91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5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F982DD-A0A8-22FE-025F-0C4B551D03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02FCAC-CFCD-8705-0F50-98FAEFE98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BC90A-871B-B562-9033-BF2C1F4DE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7E8E-691A-4474-9D29-5F1A1ECFD438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B3C56-4440-FF3A-AA75-CE83C39C4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788C0-69D4-0CB6-A792-4C85ACA22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2123-AAA2-4730-A6D5-91179FE91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4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39325C-F07F-32B9-4779-4DAB6A619A0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37E993-ED4E-C396-1CFF-5039BF741E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1B078-B384-D726-0464-4A759B5A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0B303-308E-3268-2E6E-84E772B4A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784003E-F900-4626-9B99-37E7759354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800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31D94-C7CC-9958-F4BF-E3038B5DE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A8512-47D4-A95A-247C-C11B24C1FCD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62E5B-9857-DA36-0016-E5B9ADCE7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A0C3A-900E-4A05-8CCF-6C5C18F51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822AF9-B9BE-49F0-9A28-49BD9C05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9F0EB-AD2A-3A17-7F74-811E7694B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3003F40-9F13-4ACD-A358-DC56F8BAFA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623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2559-F82C-E581-B75F-E6B3D3F8D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3A16A-4B3D-89D0-012D-C36F9C1B4F4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7529E-FCAA-E111-0FE0-19227130D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F16F5-1F03-E0AC-16AC-6A96993B10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C9568-3572-218B-05B7-5ED30AC37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28E5F-C725-6A63-53AF-59B8F9B7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04286D2-CE99-463B-9303-247D2C7DEC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47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E8F7D-99D9-6D6A-4830-318576D40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FDEB0-6E20-513A-B24B-BA790742A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52FFC-A2EE-B9F0-CEAD-7EC4247B5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7E8E-691A-4474-9D29-5F1A1ECFD438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39749-E4DD-3358-44EB-BA5188B7B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7DEA6-F966-33EA-BA08-5714CD52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2123-AAA2-4730-A6D5-91179FE91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8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7872B-288E-473F-343F-DECDA9E3E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CC749-086F-B452-DE3F-0208A70F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7E3AD-51CF-E2D0-8C79-B3FA8FFFC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7E8E-691A-4474-9D29-5F1A1ECFD438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76213-F4E4-5D6C-8618-99077523C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7FF11-A44E-3FEF-EA1F-7013CCB85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2123-AAA2-4730-A6D5-91179FE91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5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C00AF-558A-F761-EBF1-58CD0305F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B6E90-FCD7-2CB7-241A-3C00A048A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70B616-45D9-8F09-C479-B16032C3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30558-4A43-0C5C-55B5-291E08A3F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7E8E-691A-4474-9D29-5F1A1ECFD438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28348-198B-64DB-E5B1-17AE39368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0C829-77CF-10D1-5F7B-1824AC523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2123-AAA2-4730-A6D5-91179FE91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24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5D6B-CC14-F2B9-9BBB-FD5BD6D2C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F5749-3D42-FEDE-960B-C0C913D7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73722-CF14-5862-DF3A-A50CA766D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823873-6AB5-C052-EAEA-C5396D175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7CBF66-1938-D95D-EC91-CF4262579C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4AE0EC-06A4-5509-F6CC-47DCA170B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7E8E-691A-4474-9D29-5F1A1ECFD438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4B1BB1-6177-4931-F76C-892235B6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E2FAE3-F7CD-E3AB-85AB-A571FC976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2123-AAA2-4730-A6D5-91179FE91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3A7C3-FBDA-930B-26DD-044202EE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771D06-33DC-C5F2-C81E-D8C811386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7E8E-691A-4474-9D29-5F1A1ECFD438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65F500-F20A-85ED-C50A-E18DB1E3A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3B648-1F09-C7D0-AB30-9E5B70FDB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2123-AAA2-4730-A6D5-91179FE91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B9F67E-F019-4D16-9C32-C025C644B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7E8E-691A-4474-9D29-5F1A1ECFD438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A286A-8402-AC66-17A1-93B9947E1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8854A-5C77-6F44-C361-A1F789107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2123-AAA2-4730-A6D5-91179FE91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6932A-EBDD-E050-AB65-CC579965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6706A-A8FD-11EE-7A68-1AF26B002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3AA9A-594C-30C7-BF1D-38402FA1F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4B71E9-BF22-8E56-61CB-C19FA2208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7E8E-691A-4474-9D29-5F1A1ECFD438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CD141-D184-723F-7BE7-F246CAF22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B85851-EFB3-1486-2823-A8FE883E8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2123-AAA2-4730-A6D5-91179FE91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13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964D4-B3C6-8847-25B7-9A112FE9A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DE5324-5E9D-EC43-7813-3850A579B6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146A1-7766-87A4-B103-1DE10865F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F1B945-5B20-7340-925D-EE13C2FD8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7E8E-691A-4474-9D29-5F1A1ECFD438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53A9A-5358-07F7-CC3B-B4F75B39F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444DF-8782-EB90-B5E9-3DC089E01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2123-AAA2-4730-A6D5-91179FE91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4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E95926-1B0F-E33C-6CDA-8A6FB20EE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50591-E0F4-6E78-BDAA-629D488A9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F87CA-46E2-4900-0563-60C0DA7B8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E7E8E-691A-4474-9D29-5F1A1ECFD438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087F0-D26C-F141-6786-F38AAE184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67164-AB92-A9B2-51C8-29471B738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F2123-AAA2-4730-A6D5-91179FE91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0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4F55C71-D633-829E-2E76-24DBCC15297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en-US" altLang="en-US" sz="7200">
                <a:solidFill>
                  <a:srgbClr val="FF0000"/>
                </a:solidFill>
              </a:rPr>
              <a:t>Rocks</a:t>
            </a:r>
          </a:p>
        </p:txBody>
      </p:sp>
      <p:pic>
        <p:nvPicPr>
          <p:cNvPr id="72707" name="Picture 3">
            <a:extLst>
              <a:ext uri="{FF2B5EF4-FFF2-40B4-BE49-F238E27FC236}">
                <a16:creationId xmlns:a16="http://schemas.microsoft.com/office/drawing/2014/main" id="{71FDC763-3CE8-F4D5-F709-9E142584A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9" b="667"/>
          <a:stretch>
            <a:fillRect/>
          </a:stretch>
        </p:blipFill>
        <p:spPr bwMode="auto">
          <a:xfrm>
            <a:off x="1524000" y="0"/>
            <a:ext cx="937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8" name="WordArt 4">
            <a:extLst>
              <a:ext uri="{FF2B5EF4-FFF2-40B4-BE49-F238E27FC236}">
                <a16:creationId xmlns:a16="http://schemas.microsoft.com/office/drawing/2014/main" id="{BE3D497D-232A-0C98-2E38-58BECC2DD3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68500" y="3683000"/>
            <a:ext cx="4051300" cy="2070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Rock Cycle</a:t>
            </a:r>
          </a:p>
        </p:txBody>
      </p:sp>
    </p:spTree>
    <p:extLst>
      <p:ext uri="{BB962C8B-B14F-4D97-AF65-F5344CB8AC3E}">
        <p14:creationId xmlns:p14="http://schemas.microsoft.com/office/powerpoint/2010/main" val="384431713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FE2658A1-2376-3D0B-6DB2-CE9F8D0F04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96600"/>
          </a:solidFill>
        </p:spPr>
        <p:txBody>
          <a:bodyPr>
            <a:noAutofit/>
          </a:bodyPr>
          <a:lstStyle/>
          <a:p>
            <a:pPr algn="ctr"/>
            <a:r>
              <a:rPr lang="en-US" altLang="en-US" sz="4800" dirty="0">
                <a:solidFill>
                  <a:srgbClr val="33CC33"/>
                </a:solidFill>
                <a:latin typeface="Arial Black" panose="020B0A04020102020204" pitchFamily="34" charset="0"/>
              </a:rPr>
              <a:t>Sedimentary Rock</a:t>
            </a:r>
            <a:r>
              <a:rPr lang="en-US" altLang="en-US" sz="4800" dirty="0">
                <a:latin typeface="Arial Black" panose="020B0A04020102020204" pitchFamily="34" charset="0"/>
              </a:rPr>
              <a:t> </a:t>
            </a:r>
            <a:br>
              <a:rPr lang="en-US" altLang="en-US" sz="4800" dirty="0">
                <a:latin typeface="Arial Black" panose="020B0A04020102020204" pitchFamily="34" charset="0"/>
              </a:rPr>
            </a:br>
            <a:r>
              <a:rPr lang="en-US" altLang="en-US" sz="4800" dirty="0">
                <a:latin typeface="Arial Black" panose="020B0A04020102020204" pitchFamily="34" charset="0"/>
              </a:rPr>
              <a:t>=cemented sediments</a:t>
            </a:r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4EC6DD2D-D083-EF20-B66C-C29E22C090EF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401764"/>
            <a:ext cx="9144000" cy="5456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6" name="Text Box 6">
            <a:extLst>
              <a:ext uri="{FF2B5EF4-FFF2-40B4-BE49-F238E27FC236}">
                <a16:creationId xmlns:a16="http://schemas.microsoft.com/office/drawing/2014/main" id="{D43F036F-D8F0-1B3E-DAE9-B431D6667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505201"/>
            <a:ext cx="5289550" cy="366713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The sand here is loose and not cemented together</a:t>
            </a:r>
          </a:p>
        </p:txBody>
      </p:sp>
      <p:pic>
        <p:nvPicPr>
          <p:cNvPr id="40965" name="Picture 5">
            <a:extLst>
              <a:ext uri="{FF2B5EF4-FFF2-40B4-BE49-F238E27FC236}">
                <a16:creationId xmlns:a16="http://schemas.microsoft.com/office/drawing/2014/main" id="{83ED9089-1950-B8AB-D610-0B231FB4C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8686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7" name="Text Box 7">
            <a:extLst>
              <a:ext uri="{FF2B5EF4-FFF2-40B4-BE49-F238E27FC236}">
                <a16:creationId xmlns:a16="http://schemas.microsoft.com/office/drawing/2014/main" id="{41959D32-6235-5215-B34B-3B5A6B266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25" y="1103313"/>
            <a:ext cx="4565650" cy="641350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>
                <a:solidFill>
                  <a:srgbClr val="FFFF00"/>
                </a:solidFill>
              </a:rPr>
              <a:t>This Sandstone in Utah is made from sand </a:t>
            </a:r>
          </a:p>
          <a:p>
            <a:pPr algn="ctr"/>
            <a:r>
              <a:rPr lang="en-US" altLang="en-US">
                <a:solidFill>
                  <a:srgbClr val="FFFF00"/>
                </a:solidFill>
              </a:rPr>
              <a:t>that has been cemented together</a:t>
            </a:r>
          </a:p>
        </p:txBody>
      </p:sp>
      <p:sp>
        <p:nvSpPr>
          <p:cNvPr id="40968" name="Text Box 8">
            <a:extLst>
              <a:ext uri="{FF2B5EF4-FFF2-40B4-BE49-F238E27FC236}">
                <a16:creationId xmlns:a16="http://schemas.microsoft.com/office/drawing/2014/main" id="{A0545488-3803-EB63-6219-5C9E3B343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425" y="5446713"/>
            <a:ext cx="2800350" cy="641350"/>
          </a:xfrm>
          <a:prstGeom prst="rect">
            <a:avLst/>
          </a:prstGeom>
          <a:solidFill>
            <a:srgbClr val="FF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>
                <a:solidFill>
                  <a:srgbClr val="0000FF"/>
                </a:solidFill>
              </a:rPr>
              <a:t>Can you see the different </a:t>
            </a:r>
          </a:p>
          <a:p>
            <a:pPr algn="ctr"/>
            <a:r>
              <a:rPr lang="en-US" altLang="en-US">
                <a:solidFill>
                  <a:srgbClr val="0000FF"/>
                </a:solidFill>
              </a:rPr>
              <a:t>layers of sand?</a:t>
            </a:r>
          </a:p>
        </p:txBody>
      </p:sp>
    </p:spTree>
    <p:extLst>
      <p:ext uri="{BB962C8B-B14F-4D97-AF65-F5344CB8AC3E}">
        <p14:creationId xmlns:p14="http://schemas.microsoft.com/office/powerpoint/2010/main" val="190071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/>
      <p:bldP spid="409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51CB5B09-7F5D-28DA-6AB5-FC6FC35B3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3788" y="4872039"/>
            <a:ext cx="3224212" cy="80168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4755" name="Picture 3">
            <a:extLst>
              <a:ext uri="{FF2B5EF4-FFF2-40B4-BE49-F238E27FC236}">
                <a16:creationId xmlns:a16="http://schemas.microsoft.com/office/drawing/2014/main" id="{567BDDC4-9D8E-7448-B5F0-55DA89F4B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0" t="62744" r="25235"/>
          <a:stretch>
            <a:fillRect/>
          </a:stretch>
        </p:blipFill>
        <p:spPr bwMode="auto">
          <a:xfrm>
            <a:off x="4433888" y="2995613"/>
            <a:ext cx="4349750" cy="175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6" name="Picture 4">
            <a:extLst>
              <a:ext uri="{FF2B5EF4-FFF2-40B4-BE49-F238E27FC236}">
                <a16:creationId xmlns:a16="http://schemas.microsoft.com/office/drawing/2014/main" id="{9EEE3BD2-31FB-BBA0-E58F-41C6262A9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0" t="62744" r="25235"/>
          <a:stretch>
            <a:fillRect/>
          </a:stretch>
        </p:blipFill>
        <p:spPr bwMode="auto">
          <a:xfrm>
            <a:off x="6421438" y="2897188"/>
            <a:ext cx="4044950" cy="197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7" name="Freeform 5">
            <a:extLst>
              <a:ext uri="{FF2B5EF4-FFF2-40B4-BE49-F238E27FC236}">
                <a16:creationId xmlns:a16="http://schemas.microsoft.com/office/drawing/2014/main" id="{7911EB9B-1F99-C9E2-CA2A-BECCEA7C2DA3}"/>
              </a:ext>
            </a:extLst>
          </p:cNvPr>
          <p:cNvSpPr>
            <a:spLocks/>
          </p:cNvSpPr>
          <p:nvPr/>
        </p:nvSpPr>
        <p:spPr bwMode="auto">
          <a:xfrm>
            <a:off x="1509712" y="4451350"/>
            <a:ext cx="9158288" cy="2413000"/>
          </a:xfrm>
          <a:custGeom>
            <a:avLst/>
            <a:gdLst>
              <a:gd name="T0" fmla="*/ 0 w 5769"/>
              <a:gd name="T1" fmla="*/ 163 h 1520"/>
              <a:gd name="T2" fmla="*/ 2408 w 5769"/>
              <a:gd name="T3" fmla="*/ 165 h 1520"/>
              <a:gd name="T4" fmla="*/ 3276 w 5769"/>
              <a:gd name="T5" fmla="*/ 29 h 1520"/>
              <a:gd name="T6" fmla="*/ 4088 w 5769"/>
              <a:gd name="T7" fmla="*/ 336 h 1520"/>
              <a:gd name="T8" fmla="*/ 4617 w 5769"/>
              <a:gd name="T9" fmla="*/ 581 h 1520"/>
              <a:gd name="T10" fmla="*/ 5406 w 5769"/>
              <a:gd name="T11" fmla="*/ 691 h 1520"/>
              <a:gd name="T12" fmla="*/ 5769 w 5769"/>
              <a:gd name="T13" fmla="*/ 739 h 1520"/>
              <a:gd name="T14" fmla="*/ 5769 w 5769"/>
              <a:gd name="T15" fmla="*/ 1520 h 1520"/>
              <a:gd name="T16" fmla="*/ 9 w 5769"/>
              <a:gd name="T17" fmla="*/ 1520 h 1520"/>
              <a:gd name="T18" fmla="*/ 0 w 5769"/>
              <a:gd name="T19" fmla="*/ 163 h 1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69" h="1520">
                <a:moveTo>
                  <a:pt x="0" y="163"/>
                </a:moveTo>
                <a:lnTo>
                  <a:pt x="2408" y="165"/>
                </a:lnTo>
                <a:cubicBezTo>
                  <a:pt x="2954" y="143"/>
                  <a:pt x="2996" y="0"/>
                  <a:pt x="3276" y="29"/>
                </a:cubicBezTo>
                <a:cubicBezTo>
                  <a:pt x="3556" y="58"/>
                  <a:pt x="3864" y="244"/>
                  <a:pt x="4088" y="336"/>
                </a:cubicBezTo>
                <a:lnTo>
                  <a:pt x="4617" y="581"/>
                </a:lnTo>
                <a:lnTo>
                  <a:pt x="5406" y="691"/>
                </a:lnTo>
                <a:lnTo>
                  <a:pt x="5769" y="739"/>
                </a:lnTo>
                <a:lnTo>
                  <a:pt x="5769" y="1520"/>
                </a:lnTo>
                <a:lnTo>
                  <a:pt x="9" y="1520"/>
                </a:lnTo>
                <a:lnTo>
                  <a:pt x="0" y="163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74758" name="Rectangle 6">
            <a:extLst>
              <a:ext uri="{FF2B5EF4-FFF2-40B4-BE49-F238E27FC236}">
                <a16:creationId xmlns:a16="http://schemas.microsoft.com/office/drawing/2014/main" id="{865AD40C-9E3D-EBCA-244C-B96115208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966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en-US" sz="6000" dirty="0">
                <a:solidFill>
                  <a:srgbClr val="92D050"/>
                </a:solidFill>
                <a:latin typeface="Arial Black" panose="020B0A04020102020204" pitchFamily="34" charset="0"/>
              </a:rPr>
              <a:t>Sedimentary Rock Recipe </a:t>
            </a:r>
          </a:p>
        </p:txBody>
      </p:sp>
      <p:sp>
        <p:nvSpPr>
          <p:cNvPr id="74759" name="Text Box 7">
            <a:extLst>
              <a:ext uri="{FF2B5EF4-FFF2-40B4-BE49-F238E27FC236}">
                <a16:creationId xmlns:a16="http://schemas.microsoft.com/office/drawing/2014/main" id="{FC0433CF-5CB1-506A-DF8E-665A4B464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700" y="1016000"/>
            <a:ext cx="2438400" cy="64633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1.  Start at the Surface</a:t>
            </a:r>
          </a:p>
        </p:txBody>
      </p:sp>
      <p:sp>
        <p:nvSpPr>
          <p:cNvPr id="74760" name="Text Box 8">
            <a:extLst>
              <a:ext uri="{FF2B5EF4-FFF2-40B4-BE49-F238E27FC236}">
                <a16:creationId xmlns:a16="http://schemas.microsoft.com/office/drawing/2014/main" id="{66B0D641-A6B1-29CC-14BD-3B8E02E5A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3709988"/>
            <a:ext cx="2438400" cy="64633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4.  Sedimentation &amp; Deposition</a:t>
            </a:r>
          </a:p>
        </p:txBody>
      </p:sp>
      <p:sp>
        <p:nvSpPr>
          <p:cNvPr id="74761" name="Text Box 9">
            <a:extLst>
              <a:ext uri="{FF2B5EF4-FFF2-40B4-BE49-F238E27FC236}">
                <a16:creationId xmlns:a16="http://schemas.microsoft.com/office/drawing/2014/main" id="{28297F75-AE4E-A287-2831-352D2B4D2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4891088"/>
            <a:ext cx="2438400" cy="64633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5. Compaction &amp; Cementation</a:t>
            </a:r>
          </a:p>
        </p:txBody>
      </p:sp>
      <p:cxnSp>
        <p:nvCxnSpPr>
          <p:cNvPr id="74762" name="AutoShape 10">
            <a:extLst>
              <a:ext uri="{FF2B5EF4-FFF2-40B4-BE49-F238E27FC236}">
                <a16:creationId xmlns:a16="http://schemas.microsoft.com/office/drawing/2014/main" id="{E87A1BFB-5632-D70C-AC4B-7A21C16EAC41}"/>
              </a:ext>
            </a:extLst>
          </p:cNvPr>
          <p:cNvCxnSpPr>
            <a:cxnSpLocks noChangeShapeType="1"/>
            <a:stCxn id="74759" idx="2"/>
            <a:endCxn id="74769" idx="0"/>
          </p:cNvCxnSpPr>
          <p:nvPr/>
        </p:nvCxnSpPr>
        <p:spPr bwMode="auto">
          <a:xfrm>
            <a:off x="3263900" y="1662331"/>
            <a:ext cx="0" cy="371257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3" name="AutoShape 11">
            <a:extLst>
              <a:ext uri="{FF2B5EF4-FFF2-40B4-BE49-F238E27FC236}">
                <a16:creationId xmlns:a16="http://schemas.microsoft.com/office/drawing/2014/main" id="{D896EF3A-CFE5-014C-257B-9D73EBFF767F}"/>
              </a:ext>
            </a:extLst>
          </p:cNvPr>
          <p:cNvCxnSpPr>
            <a:cxnSpLocks noChangeShapeType="1"/>
            <a:stCxn id="74769" idx="2"/>
            <a:endCxn id="74770" idx="0"/>
          </p:cNvCxnSpPr>
          <p:nvPr/>
        </p:nvCxnSpPr>
        <p:spPr bwMode="auto">
          <a:xfrm flipH="1">
            <a:off x="3251200" y="2402920"/>
            <a:ext cx="12700" cy="468868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4" name="AutoShape 12">
            <a:extLst>
              <a:ext uri="{FF2B5EF4-FFF2-40B4-BE49-F238E27FC236}">
                <a16:creationId xmlns:a16="http://schemas.microsoft.com/office/drawing/2014/main" id="{37C4985E-CBE4-546B-A321-DCDB382A3D2D}"/>
              </a:ext>
            </a:extLst>
          </p:cNvPr>
          <p:cNvCxnSpPr>
            <a:cxnSpLocks noChangeShapeType="1"/>
            <a:stCxn id="74770" idx="2"/>
            <a:endCxn id="74760" idx="0"/>
          </p:cNvCxnSpPr>
          <p:nvPr/>
        </p:nvCxnSpPr>
        <p:spPr bwMode="auto">
          <a:xfrm>
            <a:off x="3251200" y="3241120"/>
            <a:ext cx="0" cy="468868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765" name="AutoShape 13">
            <a:extLst>
              <a:ext uri="{FF2B5EF4-FFF2-40B4-BE49-F238E27FC236}">
                <a16:creationId xmlns:a16="http://schemas.microsoft.com/office/drawing/2014/main" id="{A75785B0-A345-5990-DD00-9BA5E052A811}"/>
              </a:ext>
            </a:extLst>
          </p:cNvPr>
          <p:cNvCxnSpPr>
            <a:cxnSpLocks noChangeShapeType="1"/>
            <a:stCxn id="74760" idx="2"/>
            <a:endCxn id="74761" idx="0"/>
          </p:cNvCxnSpPr>
          <p:nvPr/>
        </p:nvCxnSpPr>
        <p:spPr bwMode="auto">
          <a:xfrm>
            <a:off x="4775200" y="4356320"/>
            <a:ext cx="0" cy="534769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766" name="Freeform 14">
            <a:extLst>
              <a:ext uri="{FF2B5EF4-FFF2-40B4-BE49-F238E27FC236}">
                <a16:creationId xmlns:a16="http://schemas.microsoft.com/office/drawing/2014/main" id="{FF85D105-23AF-C539-CCA4-6A102964EAC0}"/>
              </a:ext>
            </a:extLst>
          </p:cNvPr>
          <p:cNvSpPr>
            <a:spLocks/>
          </p:cNvSpPr>
          <p:nvPr/>
        </p:nvSpPr>
        <p:spPr bwMode="auto">
          <a:xfrm>
            <a:off x="4972050" y="4075113"/>
            <a:ext cx="3436938" cy="1281112"/>
          </a:xfrm>
          <a:custGeom>
            <a:avLst/>
            <a:gdLst>
              <a:gd name="T0" fmla="*/ 116 w 2165"/>
              <a:gd name="T1" fmla="*/ 494 h 807"/>
              <a:gd name="T2" fmla="*/ 1118 w 2165"/>
              <a:gd name="T3" fmla="*/ 33 h 807"/>
              <a:gd name="T4" fmla="*/ 2049 w 2165"/>
              <a:gd name="T5" fmla="*/ 692 h 807"/>
              <a:gd name="T6" fmla="*/ 1813 w 2165"/>
              <a:gd name="T7" fmla="*/ 723 h 807"/>
              <a:gd name="T8" fmla="*/ 116 w 2165"/>
              <a:gd name="T9" fmla="*/ 494 h 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5" h="807">
                <a:moveTo>
                  <a:pt x="116" y="494"/>
                </a:moveTo>
                <a:cubicBezTo>
                  <a:pt x="0" y="379"/>
                  <a:pt x="796" y="0"/>
                  <a:pt x="1118" y="33"/>
                </a:cubicBezTo>
                <a:cubicBezTo>
                  <a:pt x="1423" y="81"/>
                  <a:pt x="1933" y="577"/>
                  <a:pt x="2049" y="692"/>
                </a:cubicBezTo>
                <a:cubicBezTo>
                  <a:pt x="2165" y="807"/>
                  <a:pt x="2135" y="756"/>
                  <a:pt x="1813" y="723"/>
                </a:cubicBezTo>
                <a:cubicBezTo>
                  <a:pt x="1491" y="690"/>
                  <a:pt x="232" y="609"/>
                  <a:pt x="116" y="494"/>
                </a:cubicBezTo>
                <a:close/>
              </a:path>
            </a:pathLst>
          </a:cu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74767" name="Freeform 15">
            <a:extLst>
              <a:ext uri="{FF2B5EF4-FFF2-40B4-BE49-F238E27FC236}">
                <a16:creationId xmlns:a16="http://schemas.microsoft.com/office/drawing/2014/main" id="{1BE9B39D-88B9-87C0-CA1A-BAB2972D5C70}"/>
              </a:ext>
            </a:extLst>
          </p:cNvPr>
          <p:cNvSpPr>
            <a:spLocks/>
          </p:cNvSpPr>
          <p:nvPr/>
        </p:nvSpPr>
        <p:spPr bwMode="auto">
          <a:xfrm>
            <a:off x="5486400" y="4364038"/>
            <a:ext cx="2427288" cy="2508250"/>
          </a:xfrm>
          <a:custGeom>
            <a:avLst/>
            <a:gdLst>
              <a:gd name="T0" fmla="*/ 772 w 1529"/>
              <a:gd name="T1" fmla="*/ 1571 h 1580"/>
              <a:gd name="T2" fmla="*/ 1276 w 1529"/>
              <a:gd name="T3" fmla="*/ 1370 h 1580"/>
              <a:gd name="T4" fmla="*/ 1504 w 1529"/>
              <a:gd name="T5" fmla="*/ 983 h 1580"/>
              <a:gd name="T6" fmla="*/ 1426 w 1529"/>
              <a:gd name="T7" fmla="*/ 628 h 1580"/>
              <a:gd name="T8" fmla="*/ 1157 w 1529"/>
              <a:gd name="T9" fmla="*/ 202 h 1580"/>
              <a:gd name="T10" fmla="*/ 826 w 1529"/>
              <a:gd name="T11" fmla="*/ 13 h 1580"/>
              <a:gd name="T12" fmla="*/ 313 w 1529"/>
              <a:gd name="T13" fmla="*/ 281 h 1580"/>
              <a:gd name="T14" fmla="*/ 132 w 1529"/>
              <a:gd name="T15" fmla="*/ 597 h 1580"/>
              <a:gd name="T16" fmla="*/ 13 w 1529"/>
              <a:gd name="T17" fmla="*/ 928 h 1580"/>
              <a:gd name="T18" fmla="*/ 210 w 1529"/>
              <a:gd name="T19" fmla="*/ 1315 h 1580"/>
              <a:gd name="T20" fmla="*/ 772 w 1529"/>
              <a:gd name="T21" fmla="*/ 1571 h 1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29" h="1580">
                <a:moveTo>
                  <a:pt x="772" y="1571"/>
                </a:moveTo>
                <a:cubicBezTo>
                  <a:pt x="950" y="1580"/>
                  <a:pt x="1154" y="1468"/>
                  <a:pt x="1276" y="1370"/>
                </a:cubicBezTo>
                <a:cubicBezTo>
                  <a:pt x="1398" y="1272"/>
                  <a:pt x="1479" y="1107"/>
                  <a:pt x="1504" y="983"/>
                </a:cubicBezTo>
                <a:cubicBezTo>
                  <a:pt x="1529" y="859"/>
                  <a:pt x="1484" y="758"/>
                  <a:pt x="1426" y="628"/>
                </a:cubicBezTo>
                <a:cubicBezTo>
                  <a:pt x="1368" y="498"/>
                  <a:pt x="1257" y="304"/>
                  <a:pt x="1157" y="202"/>
                </a:cubicBezTo>
                <a:cubicBezTo>
                  <a:pt x="1057" y="100"/>
                  <a:pt x="967" y="0"/>
                  <a:pt x="826" y="13"/>
                </a:cubicBezTo>
                <a:cubicBezTo>
                  <a:pt x="685" y="26"/>
                  <a:pt x="429" y="184"/>
                  <a:pt x="313" y="281"/>
                </a:cubicBezTo>
                <a:cubicBezTo>
                  <a:pt x="197" y="378"/>
                  <a:pt x="182" y="489"/>
                  <a:pt x="132" y="597"/>
                </a:cubicBezTo>
                <a:cubicBezTo>
                  <a:pt x="82" y="705"/>
                  <a:pt x="0" y="808"/>
                  <a:pt x="13" y="928"/>
                </a:cubicBezTo>
                <a:cubicBezTo>
                  <a:pt x="26" y="1048"/>
                  <a:pt x="84" y="1208"/>
                  <a:pt x="210" y="1315"/>
                </a:cubicBezTo>
                <a:cubicBezTo>
                  <a:pt x="336" y="1422"/>
                  <a:pt x="655" y="1518"/>
                  <a:pt x="772" y="1571"/>
                </a:cubicBez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74768" name="AutoShape 16">
            <a:extLst>
              <a:ext uri="{FF2B5EF4-FFF2-40B4-BE49-F238E27FC236}">
                <a16:creationId xmlns:a16="http://schemas.microsoft.com/office/drawing/2014/main" id="{89EAFCCF-E6CB-BA2F-194C-4CD33C1AD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3650" y="1428750"/>
            <a:ext cx="6864350" cy="1841500"/>
          </a:xfrm>
          <a:prstGeom prst="cloudCallout">
            <a:avLst>
              <a:gd name="adj1" fmla="val 7838"/>
              <a:gd name="adj2" fmla="val 55088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 b="1"/>
          </a:p>
        </p:txBody>
      </p:sp>
      <p:sp>
        <p:nvSpPr>
          <p:cNvPr id="74769" name="Text Box 17">
            <a:extLst>
              <a:ext uri="{FF2B5EF4-FFF2-40B4-BE49-F238E27FC236}">
                <a16:creationId xmlns:a16="http://schemas.microsoft.com/office/drawing/2014/main" id="{573A19A7-7565-26B8-7532-A3916A70E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2033588"/>
            <a:ext cx="2819400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2.  Weather (Break Up)</a:t>
            </a:r>
          </a:p>
        </p:txBody>
      </p:sp>
      <p:sp>
        <p:nvSpPr>
          <p:cNvPr id="74770" name="Text Box 18">
            <a:extLst>
              <a:ext uri="{FF2B5EF4-FFF2-40B4-BE49-F238E27FC236}">
                <a16:creationId xmlns:a16="http://schemas.microsoft.com/office/drawing/2014/main" id="{16BE9302-CBCE-88D1-0B5B-451B41F0F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0" y="2871788"/>
            <a:ext cx="2743200" cy="36933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3.  Erode (Carry Away)</a:t>
            </a:r>
          </a:p>
        </p:txBody>
      </p:sp>
      <p:sp>
        <p:nvSpPr>
          <p:cNvPr id="74771" name="Freeform 19">
            <a:extLst>
              <a:ext uri="{FF2B5EF4-FFF2-40B4-BE49-F238E27FC236}">
                <a16:creationId xmlns:a16="http://schemas.microsoft.com/office/drawing/2014/main" id="{87E6190B-B94E-18D5-C805-EA21EACFA853}"/>
              </a:ext>
            </a:extLst>
          </p:cNvPr>
          <p:cNvSpPr>
            <a:spLocks/>
          </p:cNvSpPr>
          <p:nvPr/>
        </p:nvSpPr>
        <p:spPr bwMode="auto">
          <a:xfrm>
            <a:off x="8763000" y="5338764"/>
            <a:ext cx="1900238" cy="280987"/>
          </a:xfrm>
          <a:custGeom>
            <a:avLst/>
            <a:gdLst>
              <a:gd name="T0" fmla="*/ 0 w 1197"/>
              <a:gd name="T1" fmla="*/ 0 h 177"/>
              <a:gd name="T2" fmla="*/ 1197 w 1197"/>
              <a:gd name="T3" fmla="*/ 66 h 177"/>
              <a:gd name="T4" fmla="*/ 1197 w 1197"/>
              <a:gd name="T5" fmla="*/ 177 h 177"/>
              <a:gd name="T6" fmla="*/ 63 w 1197"/>
              <a:gd name="T7" fmla="*/ 24 h 177"/>
              <a:gd name="T8" fmla="*/ 0 w 1197"/>
              <a:gd name="T9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97" h="177">
                <a:moveTo>
                  <a:pt x="0" y="0"/>
                </a:moveTo>
                <a:cubicBezTo>
                  <a:pt x="189" y="7"/>
                  <a:pt x="998" y="37"/>
                  <a:pt x="1197" y="66"/>
                </a:cubicBezTo>
                <a:lnTo>
                  <a:pt x="1197" y="177"/>
                </a:lnTo>
                <a:cubicBezTo>
                  <a:pt x="1008" y="170"/>
                  <a:pt x="262" y="53"/>
                  <a:pt x="63" y="2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72" name="Freeform 20">
            <a:extLst>
              <a:ext uri="{FF2B5EF4-FFF2-40B4-BE49-F238E27FC236}">
                <a16:creationId xmlns:a16="http://schemas.microsoft.com/office/drawing/2014/main" id="{142D7CCA-D446-528F-3E57-4699E809F8CA}"/>
              </a:ext>
            </a:extLst>
          </p:cNvPr>
          <p:cNvSpPr>
            <a:spLocks/>
          </p:cNvSpPr>
          <p:nvPr/>
        </p:nvSpPr>
        <p:spPr bwMode="auto">
          <a:xfrm>
            <a:off x="8462964" y="5191125"/>
            <a:ext cx="2205037" cy="266700"/>
          </a:xfrm>
          <a:custGeom>
            <a:avLst/>
            <a:gdLst>
              <a:gd name="T0" fmla="*/ 0 w 1389"/>
              <a:gd name="T1" fmla="*/ 6 h 168"/>
              <a:gd name="T2" fmla="*/ 1389 w 1389"/>
              <a:gd name="T3" fmla="*/ 51 h 168"/>
              <a:gd name="T4" fmla="*/ 1389 w 1389"/>
              <a:gd name="T5" fmla="*/ 162 h 168"/>
              <a:gd name="T6" fmla="*/ 183 w 1389"/>
              <a:gd name="T7" fmla="*/ 87 h 168"/>
              <a:gd name="T8" fmla="*/ 0 w 1389"/>
              <a:gd name="T9" fmla="*/ 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9" h="168">
                <a:moveTo>
                  <a:pt x="0" y="6"/>
                </a:moveTo>
                <a:cubicBezTo>
                  <a:pt x="201" y="0"/>
                  <a:pt x="1158" y="25"/>
                  <a:pt x="1389" y="51"/>
                </a:cubicBezTo>
                <a:lnTo>
                  <a:pt x="1389" y="162"/>
                </a:lnTo>
                <a:cubicBezTo>
                  <a:pt x="1188" y="168"/>
                  <a:pt x="414" y="113"/>
                  <a:pt x="183" y="87"/>
                </a:cubicBezTo>
                <a:lnTo>
                  <a:pt x="0" y="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73" name="Freeform 21">
            <a:extLst>
              <a:ext uri="{FF2B5EF4-FFF2-40B4-BE49-F238E27FC236}">
                <a16:creationId xmlns:a16="http://schemas.microsoft.com/office/drawing/2014/main" id="{ED0CE258-12F1-C27A-7B1D-97399672556F}"/>
              </a:ext>
            </a:extLst>
          </p:cNvPr>
          <p:cNvSpPr>
            <a:spLocks/>
          </p:cNvSpPr>
          <p:nvPr/>
        </p:nvSpPr>
        <p:spPr bwMode="auto">
          <a:xfrm>
            <a:off x="8037513" y="4978400"/>
            <a:ext cx="2620962" cy="312738"/>
          </a:xfrm>
          <a:custGeom>
            <a:avLst/>
            <a:gdLst>
              <a:gd name="T0" fmla="*/ 10 w 1651"/>
              <a:gd name="T1" fmla="*/ 17 h 197"/>
              <a:gd name="T2" fmla="*/ 196 w 1651"/>
              <a:gd name="T3" fmla="*/ 29 h 197"/>
              <a:gd name="T4" fmla="*/ 736 w 1651"/>
              <a:gd name="T5" fmla="*/ 44 h 197"/>
              <a:gd name="T6" fmla="*/ 1303 w 1651"/>
              <a:gd name="T7" fmla="*/ 65 h 197"/>
              <a:gd name="T8" fmla="*/ 1600 w 1651"/>
              <a:gd name="T9" fmla="*/ 74 h 197"/>
              <a:gd name="T10" fmla="*/ 1651 w 1651"/>
              <a:gd name="T11" fmla="*/ 77 h 197"/>
              <a:gd name="T12" fmla="*/ 1651 w 1651"/>
              <a:gd name="T13" fmla="*/ 188 h 197"/>
              <a:gd name="T14" fmla="*/ 259 w 1651"/>
              <a:gd name="T15" fmla="*/ 134 h 197"/>
              <a:gd name="T16" fmla="*/ 10 w 1651"/>
              <a:gd name="T17" fmla="*/ 17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51" h="197">
                <a:moveTo>
                  <a:pt x="10" y="17"/>
                </a:moveTo>
                <a:cubicBezTo>
                  <a:pt x="0" y="0"/>
                  <a:pt x="75" y="24"/>
                  <a:pt x="196" y="29"/>
                </a:cubicBezTo>
                <a:cubicBezTo>
                  <a:pt x="317" y="34"/>
                  <a:pt x="552" y="38"/>
                  <a:pt x="736" y="44"/>
                </a:cubicBezTo>
                <a:cubicBezTo>
                  <a:pt x="920" y="50"/>
                  <a:pt x="1159" y="60"/>
                  <a:pt x="1303" y="65"/>
                </a:cubicBezTo>
                <a:cubicBezTo>
                  <a:pt x="1447" y="70"/>
                  <a:pt x="1542" y="72"/>
                  <a:pt x="1600" y="74"/>
                </a:cubicBezTo>
                <a:lnTo>
                  <a:pt x="1651" y="77"/>
                </a:lnTo>
                <a:lnTo>
                  <a:pt x="1651" y="188"/>
                </a:lnTo>
                <a:cubicBezTo>
                  <a:pt x="1419" y="197"/>
                  <a:pt x="532" y="162"/>
                  <a:pt x="259" y="134"/>
                </a:cubicBezTo>
                <a:lnTo>
                  <a:pt x="10" y="1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74" name="Freeform 22">
            <a:extLst>
              <a:ext uri="{FF2B5EF4-FFF2-40B4-BE49-F238E27FC236}">
                <a16:creationId xmlns:a16="http://schemas.microsoft.com/office/drawing/2014/main" id="{C7DE1C5D-8C38-251E-C98B-9B9F28DFBCAF}"/>
              </a:ext>
            </a:extLst>
          </p:cNvPr>
          <p:cNvSpPr>
            <a:spLocks/>
          </p:cNvSpPr>
          <p:nvPr/>
        </p:nvSpPr>
        <p:spPr bwMode="auto">
          <a:xfrm>
            <a:off x="8775700" y="5338764"/>
            <a:ext cx="1900238" cy="280987"/>
          </a:xfrm>
          <a:custGeom>
            <a:avLst/>
            <a:gdLst>
              <a:gd name="T0" fmla="*/ 0 w 1197"/>
              <a:gd name="T1" fmla="*/ 0 h 177"/>
              <a:gd name="T2" fmla="*/ 1197 w 1197"/>
              <a:gd name="T3" fmla="*/ 66 h 177"/>
              <a:gd name="T4" fmla="*/ 1197 w 1197"/>
              <a:gd name="T5" fmla="*/ 177 h 177"/>
              <a:gd name="T6" fmla="*/ 63 w 1197"/>
              <a:gd name="T7" fmla="*/ 24 h 177"/>
              <a:gd name="T8" fmla="*/ 0 w 1197"/>
              <a:gd name="T9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97" h="177">
                <a:moveTo>
                  <a:pt x="0" y="0"/>
                </a:moveTo>
                <a:lnTo>
                  <a:pt x="1197" y="66"/>
                </a:lnTo>
                <a:lnTo>
                  <a:pt x="1197" y="177"/>
                </a:lnTo>
                <a:cubicBezTo>
                  <a:pt x="1008" y="170"/>
                  <a:pt x="262" y="53"/>
                  <a:pt x="63" y="2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75" name="Freeform 23">
            <a:extLst>
              <a:ext uri="{FF2B5EF4-FFF2-40B4-BE49-F238E27FC236}">
                <a16:creationId xmlns:a16="http://schemas.microsoft.com/office/drawing/2014/main" id="{D2EB5272-7819-1C59-602C-71F571624398}"/>
              </a:ext>
            </a:extLst>
          </p:cNvPr>
          <p:cNvSpPr>
            <a:spLocks/>
          </p:cNvSpPr>
          <p:nvPr/>
        </p:nvSpPr>
        <p:spPr bwMode="auto">
          <a:xfrm>
            <a:off x="8475664" y="5200651"/>
            <a:ext cx="2205037" cy="257175"/>
          </a:xfrm>
          <a:custGeom>
            <a:avLst/>
            <a:gdLst>
              <a:gd name="T0" fmla="*/ 0 w 1389"/>
              <a:gd name="T1" fmla="*/ 0 h 162"/>
              <a:gd name="T2" fmla="*/ 1389 w 1389"/>
              <a:gd name="T3" fmla="*/ 45 h 162"/>
              <a:gd name="T4" fmla="*/ 1389 w 1389"/>
              <a:gd name="T5" fmla="*/ 156 h 162"/>
              <a:gd name="T6" fmla="*/ 183 w 1389"/>
              <a:gd name="T7" fmla="*/ 81 h 162"/>
              <a:gd name="T8" fmla="*/ 0 w 1389"/>
              <a:gd name="T9" fmla="*/ 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9" h="162">
                <a:moveTo>
                  <a:pt x="0" y="0"/>
                </a:moveTo>
                <a:lnTo>
                  <a:pt x="1389" y="45"/>
                </a:lnTo>
                <a:lnTo>
                  <a:pt x="1389" y="156"/>
                </a:lnTo>
                <a:cubicBezTo>
                  <a:pt x="1188" y="162"/>
                  <a:pt x="414" y="107"/>
                  <a:pt x="183" y="81"/>
                </a:cubicBezTo>
                <a:lnTo>
                  <a:pt x="0" y="0"/>
                </a:lnTo>
                <a:close/>
              </a:path>
            </a:pathLst>
          </a:cu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4776" name="Text Box 24">
            <a:extLst>
              <a:ext uri="{FF2B5EF4-FFF2-40B4-BE49-F238E27FC236}">
                <a16:creationId xmlns:a16="http://schemas.microsoft.com/office/drawing/2014/main" id="{2DF1DAD0-06D1-1832-BE45-A9A6EAFE7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502400"/>
            <a:ext cx="1536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/>
              <a:t>© Beadle, 2009</a:t>
            </a:r>
          </a:p>
        </p:txBody>
      </p:sp>
      <p:sp>
        <p:nvSpPr>
          <p:cNvPr id="74777" name="Line 25">
            <a:extLst>
              <a:ext uri="{FF2B5EF4-FFF2-40B4-BE49-F238E27FC236}">
                <a16:creationId xmlns:a16="http://schemas.microsoft.com/office/drawing/2014/main" id="{D12933E9-6EB9-5985-8544-03A68A47BF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0" y="5410200"/>
            <a:ext cx="4572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8" name="Text Box 26">
            <a:extLst>
              <a:ext uri="{FF2B5EF4-FFF2-40B4-BE49-F238E27FC236}">
                <a16:creationId xmlns:a16="http://schemas.microsoft.com/office/drawing/2014/main" id="{5C1DDA91-125E-92AD-7E48-C5403DF11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650" y="5943600"/>
            <a:ext cx="2546350" cy="64135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>
                <a:solidFill>
                  <a:srgbClr val="FF0000"/>
                </a:solidFill>
              </a:rPr>
              <a:t>Sediments worn away  </a:t>
            </a:r>
          </a:p>
          <a:p>
            <a:pPr algn="ctr"/>
            <a:r>
              <a:rPr lang="en-US" altLang="en-US">
                <a:solidFill>
                  <a:srgbClr val="FF0000"/>
                </a:solidFill>
              </a:rPr>
              <a:t>gather here!</a:t>
            </a:r>
          </a:p>
        </p:txBody>
      </p:sp>
      <p:sp>
        <p:nvSpPr>
          <p:cNvPr id="74779" name="Text Box 27">
            <a:extLst>
              <a:ext uri="{FF2B5EF4-FFF2-40B4-BE49-F238E27FC236}">
                <a16:creationId xmlns:a16="http://schemas.microsoft.com/office/drawing/2014/main" id="{8D30DE4E-1FBA-39DB-1DF0-03A5EBD76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791201"/>
            <a:ext cx="1492250" cy="3667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/>
              <a:t>Igneous rock</a:t>
            </a:r>
          </a:p>
        </p:txBody>
      </p:sp>
      <p:sp>
        <p:nvSpPr>
          <p:cNvPr id="74780" name="Line 28">
            <a:extLst>
              <a:ext uri="{FF2B5EF4-FFF2-40B4-BE49-F238E27FC236}">
                <a16:creationId xmlns:a16="http://schemas.microsoft.com/office/drawing/2014/main" id="{2D400D68-F75B-E3DA-C6A8-609CE6337A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3962400"/>
            <a:ext cx="8382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1" name="Text Box 29">
            <a:extLst>
              <a:ext uri="{FF2B5EF4-FFF2-40B4-BE49-F238E27FC236}">
                <a16:creationId xmlns:a16="http://schemas.microsoft.com/office/drawing/2014/main" id="{06E232C2-C5DE-DF0C-4F33-A2FD5D970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657601"/>
            <a:ext cx="3232150" cy="36671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/>
              <a:t>Layers of sand and sediments</a:t>
            </a:r>
          </a:p>
        </p:txBody>
      </p:sp>
      <p:sp>
        <p:nvSpPr>
          <p:cNvPr id="74782" name="Line 30">
            <a:extLst>
              <a:ext uri="{FF2B5EF4-FFF2-40B4-BE49-F238E27FC236}">
                <a16:creationId xmlns:a16="http://schemas.microsoft.com/office/drawing/2014/main" id="{38F7EDBB-46AF-9E21-6574-CAB6300DF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12192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3" name="Text Box 31">
            <a:extLst>
              <a:ext uri="{FF2B5EF4-FFF2-40B4-BE49-F238E27FC236}">
                <a16:creationId xmlns:a16="http://schemas.microsoft.com/office/drawing/2014/main" id="{6B7450F6-0E5F-645C-6B29-EF7C5413B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810000"/>
            <a:ext cx="296545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/>
              <a:t>Rain moves sand, dirt, and </a:t>
            </a:r>
          </a:p>
          <a:p>
            <a:pPr algn="ctr"/>
            <a:r>
              <a:rPr lang="en-US" altLang="en-US"/>
              <a:t>rocks down to the ocean</a:t>
            </a:r>
          </a:p>
        </p:txBody>
      </p:sp>
    </p:spTree>
    <p:extLst>
      <p:ext uri="{BB962C8B-B14F-4D97-AF65-F5344CB8AC3E}">
        <p14:creationId xmlns:p14="http://schemas.microsoft.com/office/powerpoint/2010/main" val="117311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74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4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animBg="1"/>
      <p:bldP spid="74760" grpId="0" animBg="1"/>
      <p:bldP spid="74761" grpId="0" animBg="1"/>
      <p:bldP spid="74768" grpId="0" animBg="1"/>
      <p:bldP spid="74769" grpId="0" animBg="1"/>
      <p:bldP spid="74770" grpId="0" animBg="1"/>
      <p:bldP spid="74778" grpId="0" animBg="1"/>
      <p:bldP spid="74781" grpId="0" animBg="1"/>
      <p:bldP spid="747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D7A4086-EC5D-FBC6-21B3-1F0ACA058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96600"/>
          </a:solidFill>
        </p:spPr>
        <p:txBody>
          <a:bodyPr>
            <a:noAutofit/>
          </a:bodyPr>
          <a:lstStyle/>
          <a:p>
            <a:pPr algn="ctr"/>
            <a:r>
              <a:rPr lang="en-US" altLang="en-US" sz="4800" dirty="0">
                <a:solidFill>
                  <a:srgbClr val="92D050"/>
                </a:solidFill>
                <a:latin typeface="Arial Black" panose="020B0A04020102020204" pitchFamily="34" charset="0"/>
              </a:rPr>
              <a:t>How to get Sedimentary Rocks:</a:t>
            </a: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58C042A1-3328-87B7-63D2-0715077414D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2286000"/>
            <a:ext cx="8001000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3" name="Text Box 5">
            <a:extLst>
              <a:ext uri="{FF2B5EF4-FFF2-40B4-BE49-F238E27FC236}">
                <a16:creationId xmlns:a16="http://schemas.microsoft.com/office/drawing/2014/main" id="{19BF5532-849F-DCEE-C921-1E7A78C1C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905001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/>
              <a:t>Erosion</a:t>
            </a:r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D98BC6EC-C5BF-65EB-E4F4-0994142C8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5" y="1941513"/>
            <a:ext cx="1352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/>
              <a:t>Weathering</a:t>
            </a:r>
          </a:p>
        </p:txBody>
      </p:sp>
      <p:sp>
        <p:nvSpPr>
          <p:cNvPr id="32777" name="Text Box 9">
            <a:extLst>
              <a:ext uri="{FF2B5EF4-FFF2-40B4-BE49-F238E27FC236}">
                <a16:creationId xmlns:a16="http://schemas.microsoft.com/office/drawing/2014/main" id="{7B344A93-C183-45B1-630B-B6173979E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725" y="1865313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/>
              <a:t>Deposition</a:t>
            </a:r>
          </a:p>
        </p:txBody>
      </p:sp>
      <p:sp>
        <p:nvSpPr>
          <p:cNvPr id="32778" name="Text Box 10">
            <a:extLst>
              <a:ext uri="{FF2B5EF4-FFF2-40B4-BE49-F238E27FC236}">
                <a16:creationId xmlns:a16="http://schemas.microsoft.com/office/drawing/2014/main" id="{A7EB3F90-EDE9-3C75-3844-34193EE33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8525" y="1865313"/>
            <a:ext cx="1479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/>
              <a:t>Cementation</a:t>
            </a:r>
          </a:p>
        </p:txBody>
      </p:sp>
      <p:sp>
        <p:nvSpPr>
          <p:cNvPr id="32779" name="AutoShape 11">
            <a:extLst>
              <a:ext uri="{FF2B5EF4-FFF2-40B4-BE49-F238E27FC236}">
                <a16:creationId xmlns:a16="http://schemas.microsoft.com/office/drawing/2014/main" id="{E1CCD721-E10C-AEB1-B74A-F88465B36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9812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AutoShape 12">
            <a:extLst>
              <a:ext uri="{FF2B5EF4-FFF2-40B4-BE49-F238E27FC236}">
                <a16:creationId xmlns:a16="http://schemas.microsoft.com/office/drawing/2014/main" id="{D57F8747-1FAA-DFA4-14FE-6B19404C9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19050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AutoShape 13">
            <a:extLst>
              <a:ext uri="{FF2B5EF4-FFF2-40B4-BE49-F238E27FC236}">
                <a16:creationId xmlns:a16="http://schemas.microsoft.com/office/drawing/2014/main" id="{A88FD7F2-62FF-EB30-118C-8D0EE1B7A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9050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Text Box 14">
            <a:extLst>
              <a:ext uri="{FF2B5EF4-FFF2-40B4-BE49-F238E27FC236}">
                <a16:creationId xmlns:a16="http://schemas.microsoft.com/office/drawing/2014/main" id="{24D66768-7438-4D26-3670-2926A96B9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425" y="5827714"/>
            <a:ext cx="407035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b="1">
                <a:solidFill>
                  <a:srgbClr val="33CC33"/>
                </a:solidFill>
              </a:rPr>
              <a:t>Water and pressure helps bond the </a:t>
            </a:r>
          </a:p>
          <a:p>
            <a:pPr algn="ctr"/>
            <a:r>
              <a:rPr lang="en-US" altLang="en-US" b="1">
                <a:solidFill>
                  <a:srgbClr val="33CC33"/>
                </a:solidFill>
              </a:rPr>
              <a:t>particles of sediment together</a:t>
            </a:r>
          </a:p>
          <a:p>
            <a:pPr algn="ctr"/>
            <a:r>
              <a:rPr lang="en-US" altLang="en-US" b="1">
                <a:solidFill>
                  <a:srgbClr val="33CC33"/>
                </a:solidFill>
              </a:rPr>
              <a:t>to make a rock</a:t>
            </a:r>
          </a:p>
        </p:txBody>
      </p:sp>
      <p:sp>
        <p:nvSpPr>
          <p:cNvPr id="32783" name="Text Box 15">
            <a:extLst>
              <a:ext uri="{FF2B5EF4-FFF2-40B4-BE49-F238E27FC236}">
                <a16:creationId xmlns:a16="http://schemas.microsoft.com/office/drawing/2014/main" id="{1642C868-E5CF-F42C-BAFF-9EA794C50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550" y="2514600"/>
            <a:ext cx="27622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b="1">
                <a:solidFill>
                  <a:srgbClr val="FFCC00"/>
                </a:solidFill>
              </a:rPr>
              <a:t>Rocks get broken down</a:t>
            </a:r>
          </a:p>
          <a:p>
            <a:pPr algn="ctr"/>
            <a:r>
              <a:rPr lang="en-US" altLang="en-US" b="1">
                <a:solidFill>
                  <a:srgbClr val="FFCC00"/>
                </a:solidFill>
              </a:rPr>
              <a:t>by exposure to water, </a:t>
            </a:r>
          </a:p>
          <a:p>
            <a:pPr algn="ctr"/>
            <a:r>
              <a:rPr lang="en-US" altLang="en-US" b="1">
                <a:solidFill>
                  <a:srgbClr val="FFCC00"/>
                </a:solidFill>
              </a:rPr>
              <a:t>wind, etc…</a:t>
            </a:r>
          </a:p>
        </p:txBody>
      </p:sp>
      <p:sp>
        <p:nvSpPr>
          <p:cNvPr id="32784" name="Text Box 16">
            <a:extLst>
              <a:ext uri="{FF2B5EF4-FFF2-40B4-BE49-F238E27FC236}">
                <a16:creationId xmlns:a16="http://schemas.microsoft.com/office/drawing/2014/main" id="{F7B7350E-3A39-04CA-9123-A2E17496A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352800"/>
            <a:ext cx="371475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b="1">
                <a:solidFill>
                  <a:srgbClr val="0000FF"/>
                </a:solidFill>
              </a:rPr>
              <a:t>Broken down sediments </a:t>
            </a:r>
          </a:p>
          <a:p>
            <a:pPr algn="ctr"/>
            <a:r>
              <a:rPr lang="en-US" altLang="en-US" b="1">
                <a:solidFill>
                  <a:srgbClr val="0000FF"/>
                </a:solidFill>
              </a:rPr>
              <a:t>are transported towards the sea </a:t>
            </a:r>
          </a:p>
          <a:p>
            <a:pPr algn="ctr"/>
            <a:r>
              <a:rPr lang="en-US" altLang="en-US" b="1">
                <a:solidFill>
                  <a:srgbClr val="0000FF"/>
                </a:solidFill>
              </a:rPr>
              <a:t>and spread out</a:t>
            </a:r>
          </a:p>
        </p:txBody>
      </p:sp>
      <p:sp>
        <p:nvSpPr>
          <p:cNvPr id="32785" name="Text Box 17">
            <a:extLst>
              <a:ext uri="{FF2B5EF4-FFF2-40B4-BE49-F238E27FC236}">
                <a16:creationId xmlns:a16="http://schemas.microsoft.com/office/drawing/2014/main" id="{86613F84-0F40-0E2C-524C-4280A602F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105400"/>
            <a:ext cx="31242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b="1"/>
              <a:t>Broken down rocks fall apart</a:t>
            </a:r>
          </a:p>
        </p:txBody>
      </p:sp>
      <p:sp>
        <p:nvSpPr>
          <p:cNvPr id="32786" name="Line 18">
            <a:extLst>
              <a:ext uri="{FF2B5EF4-FFF2-40B4-BE49-F238E27FC236}">
                <a16:creationId xmlns:a16="http://schemas.microsoft.com/office/drawing/2014/main" id="{A48ECA05-2CDB-CE7A-26BA-BEFEF1D6DD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3276600"/>
            <a:ext cx="6858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7" name="Line 19">
            <a:extLst>
              <a:ext uri="{FF2B5EF4-FFF2-40B4-BE49-F238E27FC236}">
                <a16:creationId xmlns:a16="http://schemas.microsoft.com/office/drawing/2014/main" id="{26A8C4EA-80AC-21DF-32B7-667006ED02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4495800"/>
            <a:ext cx="5334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Line 20">
            <a:extLst>
              <a:ext uri="{FF2B5EF4-FFF2-40B4-BE49-F238E27FC236}">
                <a16:creationId xmlns:a16="http://schemas.microsoft.com/office/drawing/2014/main" id="{29595C7B-5052-C294-4703-5F851F9F9C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4038600"/>
            <a:ext cx="8382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9" name="Line 21">
            <a:extLst>
              <a:ext uri="{FF2B5EF4-FFF2-40B4-BE49-F238E27FC236}">
                <a16:creationId xmlns:a16="http://schemas.microsoft.com/office/drawing/2014/main" id="{7450F32B-FEB1-0DF8-017C-F8504070DA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96200" y="4267200"/>
            <a:ext cx="762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0" name="Line 22">
            <a:extLst>
              <a:ext uri="{FF2B5EF4-FFF2-40B4-BE49-F238E27FC236}">
                <a16:creationId xmlns:a16="http://schemas.microsoft.com/office/drawing/2014/main" id="{20FC45AF-D231-21D9-CC61-2D3F69D68315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4267200"/>
            <a:ext cx="3810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1" name="Line 23">
            <a:extLst>
              <a:ext uri="{FF2B5EF4-FFF2-40B4-BE49-F238E27FC236}">
                <a16:creationId xmlns:a16="http://schemas.microsoft.com/office/drawing/2014/main" id="{F7ADD9AD-E75A-BB8D-6C5D-7DBE848E4F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10600" y="4953000"/>
            <a:ext cx="76200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2" name="Line 24">
            <a:extLst>
              <a:ext uri="{FF2B5EF4-FFF2-40B4-BE49-F238E27FC236}">
                <a16:creationId xmlns:a16="http://schemas.microsoft.com/office/drawing/2014/main" id="{39959B09-FD29-2C38-D020-C6621676922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05600" y="5029200"/>
            <a:ext cx="1524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1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32777" grpId="0"/>
      <p:bldP spid="32778" grpId="0"/>
      <p:bldP spid="32782" grpId="0" animBg="1"/>
      <p:bldP spid="32783" grpId="0"/>
      <p:bldP spid="32784" grpId="0" animBg="1"/>
      <p:bldP spid="327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DD94D51-18A3-3598-7E3A-246CFA594B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51B5A35-5377-AA4C-5921-B7C499015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E4C2BB82-9705-CDD9-A22B-FD005A51B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4" y="228601"/>
            <a:ext cx="8948737" cy="636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Text Box 5">
            <a:extLst>
              <a:ext uri="{FF2B5EF4-FFF2-40B4-BE49-F238E27FC236}">
                <a16:creationId xmlns:a16="http://schemas.microsoft.com/office/drawing/2014/main" id="{A9137109-BD06-BA5E-D030-AC7A6B3A7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5564" y="228601"/>
            <a:ext cx="2992437" cy="1015663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3200" b="1">
                <a:solidFill>
                  <a:srgbClr val="FF0000"/>
                </a:solidFill>
                <a:latin typeface="Biondi" pitchFamily="2" charset="0"/>
              </a:rPr>
              <a:t>Weathering</a:t>
            </a:r>
            <a:endParaRPr lang="en-US" altLang="en-US" sz="1400" b="1">
              <a:solidFill>
                <a:srgbClr val="FF0000"/>
              </a:solidFill>
              <a:latin typeface="Biondi" pitchFamily="2" charset="0"/>
            </a:endParaRPr>
          </a:p>
          <a:p>
            <a:pPr algn="ctr" eaLnBrk="0" hangingPunct="0"/>
            <a:r>
              <a:rPr lang="en-US" altLang="en-US" sz="1400">
                <a:solidFill>
                  <a:srgbClr val="FFFF00"/>
                </a:solidFill>
                <a:latin typeface="Biondi" pitchFamily="2" charset="0"/>
              </a:rPr>
              <a:t>(Rock broken down by exposure to rain, wind, etc..)</a:t>
            </a:r>
            <a:endParaRPr lang="en-US" altLang="en-US" sz="3200">
              <a:solidFill>
                <a:srgbClr val="FFFF00"/>
              </a:solidFill>
              <a:latin typeface="Biondi" pitchFamily="2" charset="0"/>
            </a:endParaRPr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7D7FB7DB-141D-775A-8CED-6F69863AE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4267200"/>
            <a:ext cx="2351088" cy="1015663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>
                <a:solidFill>
                  <a:srgbClr val="FF0000"/>
                </a:solidFill>
                <a:latin typeface="Biondi" pitchFamily="2" charset="0"/>
              </a:rPr>
              <a:t>Erosion</a:t>
            </a:r>
          </a:p>
          <a:p>
            <a:pPr algn="ctr" eaLnBrk="0" hangingPunct="0"/>
            <a:r>
              <a:rPr lang="en-US" altLang="en-US" sz="1400">
                <a:solidFill>
                  <a:srgbClr val="FFFF00"/>
                </a:solidFill>
                <a:latin typeface="Biondi" pitchFamily="2" charset="0"/>
              </a:rPr>
              <a:t>(pieces fall down to </a:t>
            </a:r>
          </a:p>
          <a:p>
            <a:pPr algn="ctr" eaLnBrk="0" hangingPunct="0"/>
            <a:r>
              <a:rPr lang="en-US" altLang="en-US" sz="1400">
                <a:solidFill>
                  <a:srgbClr val="FFFF00"/>
                </a:solidFill>
                <a:latin typeface="Biondi" pitchFamily="2" charset="0"/>
              </a:rPr>
              <a:t>bottom of cliff)</a:t>
            </a:r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AF548ACF-73BF-4FB4-E697-4054405F3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181600"/>
            <a:ext cx="2743200" cy="1015663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3200" b="1">
                <a:solidFill>
                  <a:srgbClr val="FF0000"/>
                </a:solidFill>
                <a:latin typeface="Biondi" pitchFamily="2" charset="0"/>
              </a:rPr>
              <a:t>Deposition</a:t>
            </a:r>
          </a:p>
          <a:p>
            <a:pPr algn="ctr" eaLnBrk="0" hangingPunct="0"/>
            <a:r>
              <a:rPr lang="en-US" altLang="en-US" sz="1400">
                <a:solidFill>
                  <a:srgbClr val="FFFF00"/>
                </a:solidFill>
                <a:latin typeface="Biondi" pitchFamily="2" charset="0"/>
              </a:rPr>
              <a:t>(smaller pieces are spread out across area)</a:t>
            </a:r>
          </a:p>
        </p:txBody>
      </p:sp>
      <p:sp>
        <p:nvSpPr>
          <p:cNvPr id="30728" name="Text Box 8">
            <a:extLst>
              <a:ext uri="{FF2B5EF4-FFF2-40B4-BE49-F238E27FC236}">
                <a16:creationId xmlns:a16="http://schemas.microsoft.com/office/drawing/2014/main" id="{658D20EF-A8FC-099F-DA4B-BA2598795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905001"/>
            <a:ext cx="3130550" cy="1231106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3200" b="1">
                <a:solidFill>
                  <a:srgbClr val="FF0000"/>
                </a:solidFill>
                <a:latin typeface="Biondi" pitchFamily="2" charset="0"/>
              </a:rPr>
              <a:t>Cementation</a:t>
            </a:r>
          </a:p>
          <a:p>
            <a:pPr algn="ctr" eaLnBrk="0" hangingPunct="0"/>
            <a:r>
              <a:rPr lang="en-US" altLang="en-US" sz="1400">
                <a:solidFill>
                  <a:srgbClr val="FFFF00"/>
                </a:solidFill>
                <a:latin typeface="Biondi" pitchFamily="2" charset="0"/>
              </a:rPr>
              <a:t>(eventually pieces get </a:t>
            </a:r>
          </a:p>
          <a:p>
            <a:pPr algn="ctr" eaLnBrk="0" hangingPunct="0"/>
            <a:r>
              <a:rPr lang="en-US" altLang="en-US" sz="1400">
                <a:solidFill>
                  <a:srgbClr val="FFFF00"/>
                </a:solidFill>
                <a:latin typeface="Biondi" pitchFamily="2" charset="0"/>
              </a:rPr>
              <a:t>stuck together and </a:t>
            </a:r>
          </a:p>
          <a:p>
            <a:pPr algn="ctr" eaLnBrk="0" hangingPunct="0"/>
            <a:r>
              <a:rPr lang="en-US" altLang="en-US" sz="1400">
                <a:solidFill>
                  <a:srgbClr val="FFFF00"/>
                </a:solidFill>
                <a:latin typeface="Biondi" pitchFamily="2" charset="0"/>
              </a:rPr>
              <a:t>becomes a rock)</a:t>
            </a:r>
          </a:p>
        </p:txBody>
      </p:sp>
      <p:sp>
        <p:nvSpPr>
          <p:cNvPr id="30729" name="AutoShape 9">
            <a:extLst>
              <a:ext uri="{FF2B5EF4-FFF2-40B4-BE49-F238E27FC236}">
                <a16:creationId xmlns:a16="http://schemas.microsoft.com/office/drawing/2014/main" id="{9B5F287E-2B42-F484-D347-B03C44B0B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1295400"/>
            <a:ext cx="228600" cy="2895600"/>
          </a:xfrm>
          <a:prstGeom prst="downArrow">
            <a:avLst>
              <a:gd name="adj1" fmla="val 50000"/>
              <a:gd name="adj2" fmla="val 3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0730" name="AutoShape 10">
            <a:extLst>
              <a:ext uri="{FF2B5EF4-FFF2-40B4-BE49-F238E27FC236}">
                <a16:creationId xmlns:a16="http://schemas.microsoft.com/office/drawing/2014/main" id="{0E814D63-40A8-69C1-81A9-8D7E9B6BC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800600"/>
            <a:ext cx="2209800" cy="304800"/>
          </a:xfrm>
          <a:prstGeom prst="leftArrow">
            <a:avLst>
              <a:gd name="adj1" fmla="val 50000"/>
              <a:gd name="adj2" fmla="val 1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AutoShape 11">
            <a:extLst>
              <a:ext uri="{FF2B5EF4-FFF2-40B4-BE49-F238E27FC236}">
                <a16:creationId xmlns:a16="http://schemas.microsoft.com/office/drawing/2014/main" id="{C2950B1D-7355-044F-D48D-3038780185A5}"/>
              </a:ext>
            </a:extLst>
          </p:cNvPr>
          <p:cNvSpPr>
            <a:spLocks noChangeArrowheads="1"/>
          </p:cNvSpPr>
          <p:nvPr/>
        </p:nvSpPr>
        <p:spPr bwMode="auto">
          <a:xfrm rot="2786124">
            <a:off x="2546350" y="3917950"/>
            <a:ext cx="2590800" cy="304800"/>
          </a:xfrm>
          <a:prstGeom prst="leftArrow">
            <a:avLst>
              <a:gd name="adj1" fmla="val 50000"/>
              <a:gd name="adj2" fmla="val 2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Text Box 12">
            <a:extLst>
              <a:ext uri="{FF2B5EF4-FFF2-40B4-BE49-F238E27FC236}">
                <a16:creationId xmlns:a16="http://schemas.microsoft.com/office/drawing/2014/main" id="{1CC998A8-81A4-167A-E2E5-9EC0F11CD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09600"/>
            <a:ext cx="4071938" cy="915988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b="1">
                <a:solidFill>
                  <a:srgbClr val="33CC33"/>
                </a:solidFill>
                <a:latin typeface="Goudy Stout" panose="0202090407030B020401" pitchFamily="18" charset="0"/>
              </a:rPr>
              <a:t>This is what it </a:t>
            </a:r>
          </a:p>
          <a:p>
            <a:pPr algn="ctr"/>
            <a:r>
              <a:rPr lang="en-US" altLang="en-US" b="1">
                <a:solidFill>
                  <a:srgbClr val="33CC33"/>
                </a:solidFill>
                <a:latin typeface="Goudy Stout" panose="0202090407030B020401" pitchFamily="18" charset="0"/>
              </a:rPr>
              <a:t>looks like in </a:t>
            </a:r>
          </a:p>
          <a:p>
            <a:pPr algn="ctr"/>
            <a:r>
              <a:rPr lang="en-US" altLang="en-US" b="1">
                <a:solidFill>
                  <a:srgbClr val="33CC33"/>
                </a:solidFill>
                <a:latin typeface="Goudy Stout" panose="0202090407030B020401" pitchFamily="18" charset="0"/>
              </a:rPr>
              <a:t>real life:</a:t>
            </a:r>
          </a:p>
        </p:txBody>
      </p:sp>
    </p:spTree>
    <p:extLst>
      <p:ext uri="{BB962C8B-B14F-4D97-AF65-F5344CB8AC3E}">
        <p14:creationId xmlns:p14="http://schemas.microsoft.com/office/powerpoint/2010/main" val="273266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  <p:bldP spid="30726" grpId="0" animBg="1"/>
      <p:bldP spid="30727" grpId="0" animBg="1"/>
      <p:bldP spid="30728" grpId="0" animBg="1"/>
      <p:bldP spid="307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B39BB97-873C-7F51-8269-02AF313C7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D73E166-1EF4-B531-9BBA-1249595C8A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40CA0CC0-0EA4-3E20-6E83-5F0D71E87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"/>
            <a:ext cx="9144000" cy="6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 Box 5">
            <a:extLst>
              <a:ext uri="{FF2B5EF4-FFF2-40B4-BE49-F238E27FC236}">
                <a16:creationId xmlns:a16="http://schemas.microsoft.com/office/drawing/2014/main" id="{768E3D3D-63B7-4DAC-8EBF-12C3D104C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28600"/>
            <a:ext cx="5086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3200" b="1">
                <a:solidFill>
                  <a:srgbClr val="FFCC00"/>
                </a:solidFill>
                <a:latin typeface="Biondi" pitchFamily="2" charset="0"/>
              </a:rPr>
              <a:t>Rivers can do a lot </a:t>
            </a:r>
          </a:p>
          <a:p>
            <a:pPr eaLnBrk="0" hangingPunct="0"/>
            <a:r>
              <a:rPr lang="en-US" altLang="en-US" sz="3200" b="1">
                <a:solidFill>
                  <a:srgbClr val="FFCC00"/>
                </a:solidFill>
                <a:latin typeface="Biondi" pitchFamily="2" charset="0"/>
              </a:rPr>
              <a:t>of this on their own:</a:t>
            </a: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2CC4887A-D4A8-4C18-FC4E-B1735CBDD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429000"/>
            <a:ext cx="4013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rgbClr val="FFCC00"/>
                </a:solidFill>
                <a:latin typeface="Biondi" pitchFamily="2" charset="0"/>
              </a:rPr>
              <a:t>Deposition is taking </a:t>
            </a:r>
          </a:p>
          <a:p>
            <a:pPr algn="ctr" eaLnBrk="0" hangingPunct="0"/>
            <a:r>
              <a:rPr lang="en-US" altLang="en-US" sz="2400" b="1">
                <a:solidFill>
                  <a:srgbClr val="FFCC00"/>
                </a:solidFill>
                <a:latin typeface="Biondi" pitchFamily="2" charset="0"/>
              </a:rPr>
              <a:t>place when the river </a:t>
            </a:r>
          </a:p>
          <a:p>
            <a:pPr algn="ctr" eaLnBrk="0" hangingPunct="0"/>
            <a:r>
              <a:rPr lang="en-US" altLang="en-US" sz="2400" b="1">
                <a:solidFill>
                  <a:srgbClr val="FFCC00"/>
                </a:solidFill>
                <a:latin typeface="Biondi" pitchFamily="2" charset="0"/>
              </a:rPr>
              <a:t>meets the ocean</a:t>
            </a:r>
            <a:r>
              <a:rPr lang="en-US" altLang="en-US" sz="3200" b="1">
                <a:solidFill>
                  <a:srgbClr val="FFCC00"/>
                </a:solidFill>
                <a:latin typeface="Biondi" pitchFamily="2" charset="0"/>
              </a:rPr>
              <a:t> </a:t>
            </a:r>
          </a:p>
        </p:txBody>
      </p:sp>
      <p:sp>
        <p:nvSpPr>
          <p:cNvPr id="34824" name="Text Box 8">
            <a:extLst>
              <a:ext uri="{FF2B5EF4-FFF2-40B4-BE49-F238E27FC236}">
                <a16:creationId xmlns:a16="http://schemas.microsoft.com/office/drawing/2014/main" id="{C1B5F286-8568-5441-7445-4823A8A0A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676401"/>
            <a:ext cx="4635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b="1">
                <a:solidFill>
                  <a:srgbClr val="FF0000"/>
                </a:solidFill>
              </a:rPr>
              <a:t>You can see lots of sediments </a:t>
            </a:r>
          </a:p>
          <a:p>
            <a:pPr algn="ctr"/>
            <a:r>
              <a:rPr lang="en-US" altLang="en-US" sz="2400" b="1">
                <a:solidFill>
                  <a:srgbClr val="FF0000"/>
                </a:solidFill>
              </a:rPr>
              <a:t>flowing in the river</a:t>
            </a:r>
          </a:p>
        </p:txBody>
      </p:sp>
      <p:sp>
        <p:nvSpPr>
          <p:cNvPr id="34825" name="Line 9">
            <a:extLst>
              <a:ext uri="{FF2B5EF4-FFF2-40B4-BE49-F238E27FC236}">
                <a16:creationId xmlns:a16="http://schemas.microsoft.com/office/drawing/2014/main" id="{70B992A2-BB8E-21FA-8FE5-AB3A5383E4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2209800"/>
            <a:ext cx="76200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Text Box 10">
            <a:extLst>
              <a:ext uri="{FF2B5EF4-FFF2-40B4-BE49-F238E27FC236}">
                <a16:creationId xmlns:a16="http://schemas.microsoft.com/office/drawing/2014/main" id="{083707A6-54DF-AE16-1D1A-8A8819391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172200"/>
            <a:ext cx="6750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</a:rPr>
              <a:t>You can see lots of sediments spreading out!</a:t>
            </a:r>
          </a:p>
        </p:txBody>
      </p:sp>
      <p:sp>
        <p:nvSpPr>
          <p:cNvPr id="34827" name="Line 11">
            <a:extLst>
              <a:ext uri="{FF2B5EF4-FFF2-40B4-BE49-F238E27FC236}">
                <a16:creationId xmlns:a16="http://schemas.microsoft.com/office/drawing/2014/main" id="{29520C02-91AD-063C-970F-E5D8E6D725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4953000"/>
            <a:ext cx="9144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8" name="Line 12">
            <a:extLst>
              <a:ext uri="{FF2B5EF4-FFF2-40B4-BE49-F238E27FC236}">
                <a16:creationId xmlns:a16="http://schemas.microsoft.com/office/drawing/2014/main" id="{20E05FF0-D4D5-ECD0-6EFB-777C549E5D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5867400"/>
            <a:ext cx="23622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3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24" grpId="0"/>
      <p:bldP spid="348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>
            <a:extLst>
              <a:ext uri="{FF2B5EF4-FFF2-40B4-BE49-F238E27FC236}">
                <a16:creationId xmlns:a16="http://schemas.microsoft.com/office/drawing/2014/main" id="{C74E7111-5531-4EA5-9212-E398A8A0E64B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1" y="1600200"/>
            <a:ext cx="6753225" cy="472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72" name="Text Box 8">
            <a:extLst>
              <a:ext uri="{FF2B5EF4-FFF2-40B4-BE49-F238E27FC236}">
                <a16:creationId xmlns:a16="http://schemas.microsoft.com/office/drawing/2014/main" id="{B71A7176-6817-9563-9C67-1F6E2228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048001"/>
            <a:ext cx="64325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/>
              <a:t>Now all that is left are salty rocks that form a dry lake bed</a:t>
            </a: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5F097F78-A096-FB74-55E5-5D4C064AA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96600"/>
          </a:solidFill>
        </p:spPr>
        <p:txBody>
          <a:bodyPr>
            <a:noAutofit/>
          </a:bodyPr>
          <a:lstStyle/>
          <a:p>
            <a:pPr algn="ctr"/>
            <a:r>
              <a:rPr lang="en-US" altLang="en-US" sz="3200" dirty="0">
                <a:solidFill>
                  <a:srgbClr val="92D050"/>
                </a:solidFill>
                <a:latin typeface="Arial Black" panose="020B0A04020102020204" pitchFamily="34" charset="0"/>
              </a:rPr>
              <a:t>Evaporation:</a:t>
            </a:r>
            <a:br>
              <a:rPr lang="en-US" altLang="en-US" sz="3200" dirty="0">
                <a:solidFill>
                  <a:srgbClr val="92D050"/>
                </a:solidFill>
                <a:latin typeface="Arial Black" panose="020B0A04020102020204" pitchFamily="34" charset="0"/>
              </a:rPr>
            </a:br>
            <a:r>
              <a:rPr lang="en-US" altLang="en-US" sz="3200" dirty="0">
                <a:solidFill>
                  <a:srgbClr val="92D050"/>
                </a:solidFill>
                <a:latin typeface="Arial Black" panose="020B0A04020102020204" pitchFamily="34" charset="0"/>
              </a:rPr>
              <a:t>New rocks can be formed when water is evaporated</a:t>
            </a: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349313D9-D2EA-92AE-B4FD-476957868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581400"/>
            <a:ext cx="6781800" cy="2743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latin typeface="Ravie" panose="04040805050809020602" pitchFamily="82" charset="0"/>
              </a:rPr>
              <a:t>There used to be a nice </a:t>
            </a:r>
          </a:p>
          <a:p>
            <a:pPr algn="ctr"/>
            <a:r>
              <a:rPr lang="en-US" altLang="en-US" sz="3200" b="1">
                <a:latin typeface="Ravie" panose="04040805050809020602" pitchFamily="82" charset="0"/>
              </a:rPr>
              <a:t>deep ocean here</a:t>
            </a:r>
          </a:p>
        </p:txBody>
      </p:sp>
      <p:sp>
        <p:nvSpPr>
          <p:cNvPr id="36871" name="Text Box 7">
            <a:extLst>
              <a:ext uri="{FF2B5EF4-FFF2-40B4-BE49-F238E27FC236}">
                <a16:creationId xmlns:a16="http://schemas.microsoft.com/office/drawing/2014/main" id="{90BA4C83-4175-C02B-6C7B-BC4F1104C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5576888"/>
            <a:ext cx="368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/>
              <a:t>But then the water evaporated…</a:t>
            </a:r>
          </a:p>
        </p:txBody>
      </p:sp>
      <p:sp>
        <p:nvSpPr>
          <p:cNvPr id="36873" name="Text Box 9">
            <a:extLst>
              <a:ext uri="{FF2B5EF4-FFF2-40B4-BE49-F238E27FC236}">
                <a16:creationId xmlns:a16="http://schemas.microsoft.com/office/drawing/2014/main" id="{2E013B79-1A3C-F52E-FCBD-6415A08B3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5" y="1865314"/>
            <a:ext cx="6102350" cy="915987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the water leaves, the electrons of the chemicals that</a:t>
            </a:r>
          </a:p>
          <a:p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make up the rocks are attracted to each other and cause </a:t>
            </a:r>
          </a:p>
          <a:p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clumps of rock to form from the small particles left behind.</a:t>
            </a:r>
          </a:p>
        </p:txBody>
      </p:sp>
    </p:spTree>
    <p:extLst>
      <p:ext uri="{BB962C8B-B14F-4D97-AF65-F5344CB8AC3E}">
        <p14:creationId xmlns:p14="http://schemas.microsoft.com/office/powerpoint/2010/main" val="381091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368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68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 animBg="1"/>
      <p:bldP spid="36869" grpId="0" uiExpand="1" build="allAtOnce" animBg="1"/>
      <p:bldP spid="368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>
            <a:extLst>
              <a:ext uri="{FF2B5EF4-FFF2-40B4-BE49-F238E27FC236}">
                <a16:creationId xmlns:a16="http://schemas.microsoft.com/office/drawing/2014/main" id="{A8291A71-DED6-ABA9-1782-1EF641B94FC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4" name="Rectangle 2">
            <a:extLst>
              <a:ext uri="{FF2B5EF4-FFF2-40B4-BE49-F238E27FC236}">
                <a16:creationId xmlns:a16="http://schemas.microsoft.com/office/drawing/2014/main" id="{93EE1D66-4EA1-42F6-8237-2A218B8AC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Rockwell Extra Bold" panose="02060903040505020403" pitchFamily="18" charset="0"/>
              </a:rPr>
              <a:t>Limestone is very common in the mountains of Utah</a:t>
            </a: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D8B8E6EA-3133-BC3E-F84C-AD41E117F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828801"/>
            <a:ext cx="5657850" cy="366713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b="1"/>
              <a:t>Q: Where did this limestone originally come from?</a:t>
            </a:r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EC117E1F-D8DF-3EB9-9F57-F83A7FCEF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5068888"/>
            <a:ext cx="2370138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/>
              <a:t>A: Underwater!</a:t>
            </a:r>
          </a:p>
        </p:txBody>
      </p:sp>
      <p:sp>
        <p:nvSpPr>
          <p:cNvPr id="38920" name="Text Box 8">
            <a:extLst>
              <a:ext uri="{FF2B5EF4-FFF2-40B4-BE49-F238E27FC236}">
                <a16:creationId xmlns:a16="http://schemas.microsoft.com/office/drawing/2014/main" id="{B7956477-0DCD-5008-A643-851CA427B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5907089"/>
            <a:ext cx="8986838" cy="830997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b="1"/>
              <a:t>Limestone is the remains of sea critters shells that have </a:t>
            </a:r>
          </a:p>
          <a:p>
            <a:pPr algn="ctr"/>
            <a:r>
              <a:rPr lang="en-US" altLang="en-US" sz="2400" b="1"/>
              <a:t>been compacted together to form rock at the bottom of a sea</a:t>
            </a:r>
          </a:p>
        </p:txBody>
      </p:sp>
    </p:spTree>
    <p:extLst>
      <p:ext uri="{BB962C8B-B14F-4D97-AF65-F5344CB8AC3E}">
        <p14:creationId xmlns:p14="http://schemas.microsoft.com/office/powerpoint/2010/main" val="215828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8" grpId="0" animBg="1"/>
      <p:bldP spid="389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>
            <a:extLst>
              <a:ext uri="{FF2B5EF4-FFF2-40B4-BE49-F238E27FC236}">
                <a16:creationId xmlns:a16="http://schemas.microsoft.com/office/drawing/2014/main" id="{D5C3B890-A909-3358-EE08-6C75BFB9C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43414"/>
            <a:ext cx="38100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>
            <a:extLst>
              <a:ext uri="{FF2B5EF4-FFF2-40B4-BE49-F238E27FC236}">
                <a16:creationId xmlns:a16="http://schemas.microsoft.com/office/drawing/2014/main" id="{C19EF707-4F56-D813-4CFE-24CA46C7BC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96600"/>
          </a:solidFill>
        </p:spPr>
        <p:txBody>
          <a:bodyPr/>
          <a:lstStyle/>
          <a:p>
            <a:r>
              <a:rPr lang="en-US" altLang="en-US" sz="4000" dirty="0">
                <a:solidFill>
                  <a:srgbClr val="FFC000"/>
                </a:solidFill>
              </a:rPr>
              <a:t>Pressure and Heat Lead to Metamorphic Rocks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E805663-D606-2F52-6CCA-0A49D60E71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>
                <a:solidFill>
                  <a:srgbClr val="0000FF"/>
                </a:solidFill>
              </a:rPr>
              <a:t>Rocks that get buried again can get squished and heated to the point that they change!</a:t>
            </a:r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5A2BB8E8-B127-4DAF-8185-BC17D977E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7000"/>
            <a:ext cx="57912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Text Box 6">
            <a:extLst>
              <a:ext uri="{FF2B5EF4-FFF2-40B4-BE49-F238E27FC236}">
                <a16:creationId xmlns:a16="http://schemas.microsoft.com/office/drawing/2014/main" id="{DB28C18F-7BA0-7A14-FB5C-DF658ADDC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971801"/>
            <a:ext cx="34226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                </a:t>
            </a:r>
            <a:r>
              <a:rPr lang="en-US" altLang="en-US" b="1">
                <a:solidFill>
                  <a:srgbClr val="FF0000"/>
                </a:solidFill>
              </a:rPr>
              <a:t>This rock is called </a:t>
            </a:r>
          </a:p>
          <a:p>
            <a:r>
              <a:rPr lang="en-US" altLang="en-US" b="1">
                <a:solidFill>
                  <a:srgbClr val="FF0000"/>
                </a:solidFill>
              </a:rPr>
              <a:t>                  “Gneiss” (nice).</a:t>
            </a:r>
          </a:p>
          <a:p>
            <a:endParaRPr lang="en-US" altLang="en-US">
              <a:solidFill>
                <a:srgbClr val="FF0000"/>
              </a:solidFill>
            </a:endParaRPr>
          </a:p>
          <a:p>
            <a:r>
              <a:rPr lang="en-US" altLang="en-US" b="1">
                <a:solidFill>
                  <a:srgbClr val="0000FF"/>
                </a:solidFill>
              </a:rPr>
              <a:t>Q: Can you remember what it </a:t>
            </a:r>
          </a:p>
          <a:p>
            <a:r>
              <a:rPr lang="en-US" altLang="en-US" b="1">
                <a:solidFill>
                  <a:srgbClr val="0000FF"/>
                </a:solidFill>
              </a:rPr>
              <a:t>has “morphed” from?</a:t>
            </a: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AB0EF6EC-C153-58B3-C3C0-4617EF6E3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495801"/>
            <a:ext cx="151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>
                <a:solidFill>
                  <a:srgbClr val="FFFF00"/>
                </a:solidFill>
              </a:rPr>
              <a:t>A: Granite!!!</a:t>
            </a:r>
          </a:p>
        </p:txBody>
      </p:sp>
      <p:sp>
        <p:nvSpPr>
          <p:cNvPr id="19465" name="Text Box 9">
            <a:extLst>
              <a:ext uri="{FF2B5EF4-FFF2-40B4-BE49-F238E27FC236}">
                <a16:creationId xmlns:a16="http://schemas.microsoft.com/office/drawing/2014/main" id="{1FABCA6D-EF10-F052-7455-137974D9D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25" y="5980113"/>
            <a:ext cx="37528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/>
              <a:t>If you look closely, you can see </a:t>
            </a:r>
          </a:p>
          <a:p>
            <a:r>
              <a:rPr lang="en-US" altLang="en-US" b="1"/>
              <a:t>the same minerals in both rocks!</a:t>
            </a:r>
          </a:p>
        </p:txBody>
      </p:sp>
      <p:sp>
        <p:nvSpPr>
          <p:cNvPr id="19466" name="AutoShape 10">
            <a:extLst>
              <a:ext uri="{FF2B5EF4-FFF2-40B4-BE49-F238E27FC236}">
                <a16:creationId xmlns:a16="http://schemas.microsoft.com/office/drawing/2014/main" id="{ED409B76-1D11-FF7E-D063-A7F098158751}"/>
              </a:ext>
            </a:extLst>
          </p:cNvPr>
          <p:cNvSpPr>
            <a:spLocks noChangeArrowheads="1"/>
          </p:cNvSpPr>
          <p:nvPr/>
        </p:nvSpPr>
        <p:spPr bwMode="auto">
          <a:xfrm rot="20389106">
            <a:off x="4724401" y="4953001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Line 11">
            <a:extLst>
              <a:ext uri="{FF2B5EF4-FFF2-40B4-BE49-F238E27FC236}">
                <a16:creationId xmlns:a16="http://schemas.microsoft.com/office/drawing/2014/main" id="{370B87F7-C69B-97BF-A0E4-FF149CEC30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3429000"/>
            <a:ext cx="19050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1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194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93E3DA0-4B58-3D6A-DCBE-CB3B2CEF3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A8741C10-B55F-5F7C-956B-54517FFF39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id="{786825F2-BC73-6943-47FF-4EC67F4DC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5">
            <a:extLst>
              <a:ext uri="{FF2B5EF4-FFF2-40B4-BE49-F238E27FC236}">
                <a16:creationId xmlns:a16="http://schemas.microsoft.com/office/drawing/2014/main" id="{0616C909-BDB1-EE70-05D5-0E79A9731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838200"/>
            <a:ext cx="6562725" cy="10668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3200" b="1">
                <a:solidFill>
                  <a:srgbClr val="FF0000"/>
                </a:solidFill>
                <a:latin typeface="Biondi" pitchFamily="2" charset="0"/>
              </a:rPr>
              <a:t>The white tops of these </a:t>
            </a:r>
          </a:p>
          <a:p>
            <a:pPr eaLnBrk="0" hangingPunct="0"/>
            <a:r>
              <a:rPr lang="en-US" altLang="en-US" sz="3200" b="1">
                <a:solidFill>
                  <a:srgbClr val="FF0000"/>
                </a:solidFill>
                <a:latin typeface="Biondi" pitchFamily="2" charset="0"/>
              </a:rPr>
              <a:t>mtn’s are granite= Igneous </a:t>
            </a:r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72883AB8-C5EB-AF1F-BE09-5EDE46329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1" y="2590801"/>
            <a:ext cx="3609975" cy="976313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b="1">
                <a:solidFill>
                  <a:srgbClr val="FF0000"/>
                </a:solidFill>
              </a:rPr>
              <a:t>Erosion is actively breaking </a:t>
            </a:r>
          </a:p>
          <a:p>
            <a:pPr algn="ctr"/>
            <a:r>
              <a:rPr lang="en-US" altLang="en-US" sz="2000" b="1">
                <a:solidFill>
                  <a:srgbClr val="FF0000"/>
                </a:solidFill>
              </a:rPr>
              <a:t>down the mountains</a:t>
            </a:r>
            <a:r>
              <a:rPr lang="en-US" altLang="en-US"/>
              <a:t>  </a:t>
            </a:r>
          </a:p>
          <a:p>
            <a:pPr algn="ctr"/>
            <a:r>
              <a:rPr lang="en-US" altLang="en-US"/>
              <a:t>(forming canyons!)</a:t>
            </a: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FA328B5A-1D16-7599-23CE-10E213E32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657601"/>
            <a:ext cx="3829050" cy="119062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b="1"/>
              <a:t>Deposition: </a:t>
            </a:r>
          </a:p>
          <a:p>
            <a:pPr algn="ctr"/>
            <a:r>
              <a:rPr lang="en-US" altLang="en-US" b="1"/>
              <a:t>minerals from the Granite </a:t>
            </a:r>
          </a:p>
          <a:p>
            <a:pPr algn="ctr"/>
            <a:r>
              <a:rPr lang="en-US" altLang="en-US" b="1"/>
              <a:t>spreading out as sand! </a:t>
            </a:r>
          </a:p>
          <a:p>
            <a:pPr algn="ctr"/>
            <a:r>
              <a:rPr lang="en-US" altLang="en-US" b="1"/>
              <a:t>(This makes the soil of the valley)</a:t>
            </a:r>
          </a:p>
        </p:txBody>
      </p:sp>
      <p:sp>
        <p:nvSpPr>
          <p:cNvPr id="45064" name="Rectangle 8">
            <a:extLst>
              <a:ext uri="{FF2B5EF4-FFF2-40B4-BE49-F238E27FC236}">
                <a16:creationId xmlns:a16="http://schemas.microsoft.com/office/drawing/2014/main" id="{925C6489-D15A-7965-CB24-4FEB93028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8382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400" b="1"/>
              <a:t>The rock cycle is an active process that you can </a:t>
            </a:r>
          </a:p>
          <a:p>
            <a:pPr algn="ctr"/>
            <a:r>
              <a:rPr lang="en-US" altLang="en-US" sz="2400" b="1"/>
              <a:t>see just about everywhere outside:</a:t>
            </a:r>
          </a:p>
        </p:txBody>
      </p:sp>
      <p:sp>
        <p:nvSpPr>
          <p:cNvPr id="45066" name="AutoShape 10">
            <a:extLst>
              <a:ext uri="{FF2B5EF4-FFF2-40B4-BE49-F238E27FC236}">
                <a16:creationId xmlns:a16="http://schemas.microsoft.com/office/drawing/2014/main" id="{B990B9E9-D32B-09E7-5F81-2803F9848EFD}"/>
              </a:ext>
            </a:extLst>
          </p:cNvPr>
          <p:cNvSpPr>
            <a:spLocks noChangeArrowheads="1"/>
          </p:cNvSpPr>
          <p:nvPr/>
        </p:nvSpPr>
        <p:spPr bwMode="auto">
          <a:xfrm rot="3556935">
            <a:off x="4224338" y="2146300"/>
            <a:ext cx="1104900" cy="336550"/>
          </a:xfrm>
          <a:prstGeom prst="rightArrow">
            <a:avLst>
              <a:gd name="adj1" fmla="val 50000"/>
              <a:gd name="adj2" fmla="val 820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AutoShape 11">
            <a:extLst>
              <a:ext uri="{FF2B5EF4-FFF2-40B4-BE49-F238E27FC236}">
                <a16:creationId xmlns:a16="http://schemas.microsoft.com/office/drawing/2014/main" id="{89C91FAF-4B3A-63E8-4B28-F7D73B26E2AF}"/>
              </a:ext>
            </a:extLst>
          </p:cNvPr>
          <p:cNvSpPr>
            <a:spLocks noChangeArrowheads="1"/>
          </p:cNvSpPr>
          <p:nvPr/>
        </p:nvSpPr>
        <p:spPr bwMode="auto">
          <a:xfrm rot="1526532">
            <a:off x="5257800" y="3962400"/>
            <a:ext cx="1828800" cy="336550"/>
          </a:xfrm>
          <a:prstGeom prst="rightArrow">
            <a:avLst>
              <a:gd name="adj1" fmla="val 50000"/>
              <a:gd name="adj2" fmla="val 1358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AF834C6E-A536-A843-1203-EB5E4CF06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715000"/>
            <a:ext cx="3384550" cy="915988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b="1"/>
              <a:t>Underneath all the sand,  </a:t>
            </a:r>
          </a:p>
          <a:p>
            <a:pPr algn="ctr"/>
            <a:r>
              <a:rPr lang="en-US" altLang="en-US" b="1"/>
              <a:t>sediment is being compacted</a:t>
            </a:r>
          </a:p>
          <a:p>
            <a:pPr algn="ctr"/>
            <a:r>
              <a:rPr lang="en-US" altLang="en-US" b="1"/>
              <a:t>=Sedimentary</a:t>
            </a:r>
          </a:p>
        </p:txBody>
      </p:sp>
      <p:sp>
        <p:nvSpPr>
          <p:cNvPr id="45069" name="AutoShape 13">
            <a:extLst>
              <a:ext uri="{FF2B5EF4-FFF2-40B4-BE49-F238E27FC236}">
                <a16:creationId xmlns:a16="http://schemas.microsoft.com/office/drawing/2014/main" id="{C925A1ED-D517-A47E-66BD-EC52A7ECFF57}"/>
              </a:ext>
            </a:extLst>
          </p:cNvPr>
          <p:cNvSpPr>
            <a:spLocks noChangeArrowheads="1"/>
          </p:cNvSpPr>
          <p:nvPr/>
        </p:nvSpPr>
        <p:spPr bwMode="auto">
          <a:xfrm rot="2241194">
            <a:off x="9067800" y="4724400"/>
            <a:ext cx="273050" cy="1371600"/>
          </a:xfrm>
          <a:prstGeom prst="downArrow">
            <a:avLst>
              <a:gd name="adj1" fmla="val 50000"/>
              <a:gd name="adj2" fmla="val 1255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0" name="Text Box 14">
            <a:extLst>
              <a:ext uri="{FF2B5EF4-FFF2-40B4-BE49-F238E27FC236}">
                <a16:creationId xmlns:a16="http://schemas.microsoft.com/office/drawing/2014/main" id="{B01FD32B-87FC-F499-5199-B911C4BFB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4913314"/>
            <a:ext cx="6229350" cy="915987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b="1"/>
              <a:t>Soil is basically all the small broken up pieces of rocks!</a:t>
            </a:r>
          </a:p>
          <a:p>
            <a:pPr algn="ctr"/>
            <a:r>
              <a:rPr lang="en-US" altLang="en-US" b="1"/>
              <a:t>Broken down tons of times into smaller </a:t>
            </a:r>
          </a:p>
          <a:p>
            <a:pPr algn="ctr"/>
            <a:r>
              <a:rPr lang="en-US" altLang="en-US" b="1"/>
              <a:t>and smaller sediments</a:t>
            </a:r>
          </a:p>
        </p:txBody>
      </p:sp>
    </p:spTree>
    <p:extLst>
      <p:ext uri="{BB962C8B-B14F-4D97-AF65-F5344CB8AC3E}">
        <p14:creationId xmlns:p14="http://schemas.microsoft.com/office/powerpoint/2010/main" val="174069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2" grpId="0" animBg="1"/>
      <p:bldP spid="45063" grpId="0" animBg="1"/>
      <p:bldP spid="45068" grpId="0" animBg="1"/>
      <p:bldP spid="450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828F9F6-8C82-E5AB-7078-E0C6D7FE81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01349"/>
            <a:ext cx="10515600" cy="1325563"/>
          </a:xfrm>
          <a:solidFill>
            <a:srgbClr val="996600"/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6000" b="1" dirty="0"/>
              <a:t>Example of a rock cycle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1BE9D9F-603A-A966-A754-B880930473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3012" name="Picture 4">
            <a:extLst>
              <a:ext uri="{FF2B5EF4-FFF2-40B4-BE49-F238E27FC236}">
                <a16:creationId xmlns:a16="http://schemas.microsoft.com/office/drawing/2014/main" id="{B1353DD7-9C65-90AA-9A82-9941F5679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573" y="1526912"/>
            <a:ext cx="8382000" cy="527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Text Box 5">
            <a:extLst>
              <a:ext uri="{FF2B5EF4-FFF2-40B4-BE49-F238E27FC236}">
                <a16:creationId xmlns:a16="http://schemas.microsoft.com/office/drawing/2014/main" id="{FC89164A-5D28-84FC-B9DF-6E3633236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8450" y="5410200"/>
            <a:ext cx="3905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>
                <a:solidFill>
                  <a:srgbClr val="0000FF"/>
                </a:solidFill>
              </a:rPr>
              <a:t>***You will need to know the process</a:t>
            </a:r>
          </a:p>
          <a:p>
            <a:pPr algn="ctr"/>
            <a:r>
              <a:rPr lang="en-US" altLang="en-US">
                <a:solidFill>
                  <a:srgbClr val="0000FF"/>
                </a:solidFill>
              </a:rPr>
              <a:t>to make each type of rock!</a:t>
            </a: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38DDC881-B3F8-6963-A2C0-F666A82B7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524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altLang="en-US"/>
          </a:p>
        </p:txBody>
      </p:sp>
      <p:sp>
        <p:nvSpPr>
          <p:cNvPr id="43015" name="Text Box 7">
            <a:extLst>
              <a:ext uri="{FF2B5EF4-FFF2-40B4-BE49-F238E27FC236}">
                <a16:creationId xmlns:a16="http://schemas.microsoft.com/office/drawing/2014/main" id="{DFB25AE9-AB7A-9F12-B44E-ABB1C91BD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4418" y="1653958"/>
            <a:ext cx="23304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The Real Rock Cycle</a:t>
            </a:r>
          </a:p>
        </p:txBody>
      </p:sp>
    </p:spTree>
    <p:extLst>
      <p:ext uri="{BB962C8B-B14F-4D97-AF65-F5344CB8AC3E}">
        <p14:creationId xmlns:p14="http://schemas.microsoft.com/office/powerpoint/2010/main" val="932002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1DCD6-F07E-2F4C-6952-E2EE5492BFB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6600"/>
          </a:solidFill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Arial Black" panose="020B0A04020102020204" pitchFamily="34" charset="0"/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A6D05-1C03-08F9-7D77-DBEA53FFB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can explain the how a rock changes through the rock cycle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can explain the processes a rock goes through to become each type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of rock.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976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FD2A2653-ED46-61C5-0E2B-3A5DBFCC9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732" y="442581"/>
            <a:ext cx="11430000" cy="1323439"/>
          </a:xfrm>
          <a:prstGeom prst="rect">
            <a:avLst/>
          </a:prstGeom>
          <a:solidFill>
            <a:srgbClr val="9966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4000" b="1" dirty="0"/>
              <a:t>This diagram shows where each type of rock occurs.</a:t>
            </a:r>
          </a:p>
        </p:txBody>
      </p:sp>
      <p:pic>
        <p:nvPicPr>
          <p:cNvPr id="19459" name="Picture 7" descr="RC2.jpg                                                        000E55BD&#10;MacintoshX                     BC526B06:">
            <a:extLst>
              <a:ext uri="{FF2B5EF4-FFF2-40B4-BE49-F238E27FC236}">
                <a16:creationId xmlns:a16="http://schemas.microsoft.com/office/drawing/2014/main" id="{8E76E9ED-FC80-BA70-8EF4-0D46321C3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099" y="1435687"/>
            <a:ext cx="67818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841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828F9F6-8C82-E5AB-7078-E0C6D7FE81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01350"/>
            <a:ext cx="10515600" cy="1122484"/>
          </a:xfrm>
          <a:solidFill>
            <a:srgbClr val="996600"/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6000" b="1" dirty="0"/>
              <a:t>Example of a rock cycle</a:t>
            </a: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38DDC881-B3F8-6963-A2C0-F666A82B7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524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alt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87F49C6-2822-9FA5-9847-38351F539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305" y="1323834"/>
            <a:ext cx="6858000" cy="553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E90CD07A-06F8-C3B3-0B55-A45AB7DB3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5264"/>
            <a:ext cx="307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00FF"/>
                </a:solidFill>
              </a:rPr>
              <a:t>Rock Cycle with illustrations:</a:t>
            </a:r>
          </a:p>
        </p:txBody>
      </p:sp>
    </p:spTree>
    <p:extLst>
      <p:ext uri="{BB962C8B-B14F-4D97-AF65-F5344CB8AC3E}">
        <p14:creationId xmlns:p14="http://schemas.microsoft.com/office/powerpoint/2010/main" val="3250406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reeform 2">
            <a:extLst>
              <a:ext uri="{FF2B5EF4-FFF2-40B4-BE49-F238E27FC236}">
                <a16:creationId xmlns:a16="http://schemas.microsoft.com/office/drawing/2014/main" id="{60AB235C-2AAD-0E6E-B1EC-B3CCC455DACD}"/>
              </a:ext>
            </a:extLst>
          </p:cNvPr>
          <p:cNvSpPr>
            <a:spLocks/>
          </p:cNvSpPr>
          <p:nvPr/>
        </p:nvSpPr>
        <p:spPr bwMode="auto">
          <a:xfrm>
            <a:off x="1816100" y="3657600"/>
            <a:ext cx="8623300" cy="2844800"/>
          </a:xfrm>
          <a:custGeom>
            <a:avLst/>
            <a:gdLst>
              <a:gd name="T0" fmla="*/ 5424 w 5432"/>
              <a:gd name="T1" fmla="*/ 0 h 1792"/>
              <a:gd name="T2" fmla="*/ 5432 w 5432"/>
              <a:gd name="T3" fmla="*/ 1792 h 1792"/>
              <a:gd name="T4" fmla="*/ 8 w 5432"/>
              <a:gd name="T5" fmla="*/ 1792 h 1792"/>
              <a:gd name="T6" fmla="*/ 0 w 5432"/>
              <a:gd name="T7" fmla="*/ 16 h 1792"/>
              <a:gd name="T8" fmla="*/ 5424 w 5432"/>
              <a:gd name="T9" fmla="*/ 0 h 1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32" h="1792">
                <a:moveTo>
                  <a:pt x="5424" y="0"/>
                </a:moveTo>
                <a:lnTo>
                  <a:pt x="5432" y="1792"/>
                </a:lnTo>
                <a:lnTo>
                  <a:pt x="8" y="1792"/>
                </a:lnTo>
                <a:lnTo>
                  <a:pt x="0" y="16"/>
                </a:lnTo>
                <a:lnTo>
                  <a:pt x="5424" y="0"/>
                </a:lnTo>
                <a:close/>
              </a:path>
            </a:pathLst>
          </a:custGeom>
          <a:gradFill rotWithShape="1">
            <a:gsLst>
              <a:gs pos="0">
                <a:srgbClr val="CC0000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587" name="Freeform 3">
            <a:extLst>
              <a:ext uri="{FF2B5EF4-FFF2-40B4-BE49-F238E27FC236}">
                <a16:creationId xmlns:a16="http://schemas.microsoft.com/office/drawing/2014/main" id="{92B82939-B6DA-2271-C50A-1C0C6A8C318A}"/>
              </a:ext>
            </a:extLst>
          </p:cNvPr>
          <p:cNvSpPr>
            <a:spLocks/>
          </p:cNvSpPr>
          <p:nvPr/>
        </p:nvSpPr>
        <p:spPr bwMode="auto">
          <a:xfrm>
            <a:off x="2338388" y="4802189"/>
            <a:ext cx="1700212" cy="1692275"/>
          </a:xfrm>
          <a:custGeom>
            <a:avLst/>
            <a:gdLst>
              <a:gd name="T0" fmla="*/ 0 w 1071"/>
              <a:gd name="T1" fmla="*/ 1066 h 1066"/>
              <a:gd name="T2" fmla="*/ 207 w 1071"/>
              <a:gd name="T3" fmla="*/ 159 h 1066"/>
              <a:gd name="T4" fmla="*/ 1071 w 1071"/>
              <a:gd name="T5" fmla="*/ 111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1" h="1066">
                <a:moveTo>
                  <a:pt x="0" y="1066"/>
                </a:moveTo>
                <a:cubicBezTo>
                  <a:pt x="35" y="915"/>
                  <a:pt x="28" y="318"/>
                  <a:pt x="207" y="159"/>
                </a:cubicBezTo>
                <a:cubicBezTo>
                  <a:pt x="386" y="0"/>
                  <a:pt x="927" y="119"/>
                  <a:pt x="1071" y="111"/>
                </a:cubicBezTo>
              </a:path>
            </a:pathLst>
          </a:cu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588" name="Freeform 4">
            <a:extLst>
              <a:ext uri="{FF2B5EF4-FFF2-40B4-BE49-F238E27FC236}">
                <a16:creationId xmlns:a16="http://schemas.microsoft.com/office/drawing/2014/main" id="{90B35A48-46DC-E73E-54C2-52BDF182FEA9}"/>
              </a:ext>
            </a:extLst>
          </p:cNvPr>
          <p:cNvSpPr>
            <a:spLocks/>
          </p:cNvSpPr>
          <p:nvPr/>
        </p:nvSpPr>
        <p:spPr bwMode="auto">
          <a:xfrm>
            <a:off x="8651875" y="4741863"/>
            <a:ext cx="1778000" cy="323850"/>
          </a:xfrm>
          <a:custGeom>
            <a:avLst/>
            <a:gdLst>
              <a:gd name="T0" fmla="*/ 1120 w 1120"/>
              <a:gd name="T1" fmla="*/ 15 h 204"/>
              <a:gd name="T2" fmla="*/ 607 w 1120"/>
              <a:gd name="T3" fmla="*/ 31 h 204"/>
              <a:gd name="T4" fmla="*/ 0 w 1120"/>
              <a:gd name="T5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20" h="204">
                <a:moveTo>
                  <a:pt x="1120" y="15"/>
                </a:moveTo>
                <a:cubicBezTo>
                  <a:pt x="1035" y="16"/>
                  <a:pt x="794" y="0"/>
                  <a:pt x="607" y="31"/>
                </a:cubicBezTo>
                <a:cubicBezTo>
                  <a:pt x="420" y="62"/>
                  <a:pt x="101" y="175"/>
                  <a:pt x="0" y="204"/>
                </a:cubicBezTo>
              </a:path>
            </a:pathLst>
          </a:cu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950319A8-5E84-AB4C-B709-4D01272BE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791201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Hot Mantle</a:t>
            </a:r>
          </a:p>
        </p:txBody>
      </p:sp>
      <p:sp>
        <p:nvSpPr>
          <p:cNvPr id="67590" name="Freeform 6">
            <a:extLst>
              <a:ext uri="{FF2B5EF4-FFF2-40B4-BE49-F238E27FC236}">
                <a16:creationId xmlns:a16="http://schemas.microsoft.com/office/drawing/2014/main" id="{F17B5363-B36C-E4D4-77D0-0EF5C5EFFF8D}"/>
              </a:ext>
            </a:extLst>
          </p:cNvPr>
          <p:cNvSpPr>
            <a:spLocks/>
          </p:cNvSpPr>
          <p:nvPr/>
        </p:nvSpPr>
        <p:spPr bwMode="auto">
          <a:xfrm>
            <a:off x="1820863" y="3657600"/>
            <a:ext cx="8615362" cy="914400"/>
          </a:xfrm>
          <a:custGeom>
            <a:avLst/>
            <a:gdLst>
              <a:gd name="T0" fmla="*/ 5427 w 5427"/>
              <a:gd name="T1" fmla="*/ 0 h 576"/>
              <a:gd name="T2" fmla="*/ 5419 w 5427"/>
              <a:gd name="T3" fmla="*/ 576 h 576"/>
              <a:gd name="T4" fmla="*/ 0 w 5427"/>
              <a:gd name="T5" fmla="*/ 560 h 576"/>
              <a:gd name="T6" fmla="*/ 0 w 5427"/>
              <a:gd name="T7" fmla="*/ 16 h 576"/>
              <a:gd name="T8" fmla="*/ 5427 w 5427"/>
              <a:gd name="T9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27" h="576">
                <a:moveTo>
                  <a:pt x="5427" y="0"/>
                </a:moveTo>
                <a:lnTo>
                  <a:pt x="5419" y="576"/>
                </a:lnTo>
                <a:lnTo>
                  <a:pt x="0" y="560"/>
                </a:lnTo>
                <a:lnTo>
                  <a:pt x="0" y="16"/>
                </a:lnTo>
                <a:lnTo>
                  <a:pt x="5427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FFCC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B825ABAB-8147-0833-E249-AE65CEFA9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700" y="4025901"/>
            <a:ext cx="162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Cooler Crust</a:t>
            </a:r>
          </a:p>
        </p:txBody>
      </p:sp>
      <p:sp>
        <p:nvSpPr>
          <p:cNvPr id="67592" name="AutoShape 8">
            <a:extLst>
              <a:ext uri="{FF2B5EF4-FFF2-40B4-BE49-F238E27FC236}">
                <a16:creationId xmlns:a16="http://schemas.microsoft.com/office/drawing/2014/main" id="{FF2B5FD8-8786-A989-4A61-8106015E2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3911600"/>
            <a:ext cx="838200" cy="457200"/>
          </a:xfrm>
          <a:prstGeom prst="leftArrow">
            <a:avLst>
              <a:gd name="adj1" fmla="val 50000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/>
              <a:t>Plate motion</a:t>
            </a:r>
          </a:p>
        </p:txBody>
      </p:sp>
      <p:sp>
        <p:nvSpPr>
          <p:cNvPr id="67593" name="AutoShape 9">
            <a:extLst>
              <a:ext uri="{FF2B5EF4-FFF2-40B4-BE49-F238E27FC236}">
                <a16:creationId xmlns:a16="http://schemas.microsoft.com/office/drawing/2014/main" id="{7CCE70F5-F4AF-55D5-4DFA-9633D1C37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0640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/>
              <a:t>Plate motion</a:t>
            </a:r>
          </a:p>
        </p:txBody>
      </p:sp>
      <p:sp>
        <p:nvSpPr>
          <p:cNvPr id="67594" name="Text Box 10">
            <a:extLst>
              <a:ext uri="{FF2B5EF4-FFF2-40B4-BE49-F238E27FC236}">
                <a16:creationId xmlns:a16="http://schemas.microsoft.com/office/drawing/2014/main" id="{4A07BD5D-C77A-9C4A-605A-5FCF0016F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181601"/>
            <a:ext cx="210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/>
              <a:t>Convection current</a:t>
            </a:r>
          </a:p>
        </p:txBody>
      </p:sp>
      <p:sp>
        <p:nvSpPr>
          <p:cNvPr id="67595" name="Text Box 11">
            <a:extLst>
              <a:ext uri="{FF2B5EF4-FFF2-40B4-BE49-F238E27FC236}">
                <a16:creationId xmlns:a16="http://schemas.microsoft.com/office/drawing/2014/main" id="{9F43FF71-94FF-5D80-1882-ED02D3C8B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257801"/>
            <a:ext cx="210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/>
              <a:t>Convection current</a:t>
            </a:r>
          </a:p>
        </p:txBody>
      </p:sp>
      <p:sp>
        <p:nvSpPr>
          <p:cNvPr id="67596" name="Text Box 12">
            <a:extLst>
              <a:ext uri="{FF2B5EF4-FFF2-40B4-BE49-F238E27FC236}">
                <a16:creationId xmlns:a16="http://schemas.microsoft.com/office/drawing/2014/main" id="{DBB75D7C-F055-3BCE-3F11-C7D414F8D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226" y="2801938"/>
            <a:ext cx="47402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rgbClr val="0000FF"/>
                </a:solidFill>
                <a:latin typeface="Biondi" pitchFamily="2" charset="0"/>
              </a:rPr>
              <a:t>Q: What rock will we get </a:t>
            </a:r>
          </a:p>
          <a:p>
            <a:pPr algn="ctr"/>
            <a:r>
              <a:rPr lang="en-US" altLang="en-US" sz="2400" dirty="0">
                <a:solidFill>
                  <a:srgbClr val="0000FF"/>
                </a:solidFill>
                <a:latin typeface="Biondi" pitchFamily="2" charset="0"/>
              </a:rPr>
              <a:t>if two continental plates collide?</a:t>
            </a:r>
          </a:p>
        </p:txBody>
      </p:sp>
      <p:sp>
        <p:nvSpPr>
          <p:cNvPr id="67597" name="Text Box 13">
            <a:extLst>
              <a:ext uri="{FF2B5EF4-FFF2-40B4-BE49-F238E27FC236}">
                <a16:creationId xmlns:a16="http://schemas.microsoft.com/office/drawing/2014/main" id="{C4D2FB18-6D2D-D5DF-DA66-FE5F8ED6D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88" y="493714"/>
            <a:ext cx="10781731" cy="1569660"/>
          </a:xfrm>
          <a:prstGeom prst="rect">
            <a:avLst/>
          </a:prstGeom>
          <a:solidFill>
            <a:srgbClr val="9966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4800" dirty="0">
                <a:solidFill>
                  <a:srgbClr val="FFFF00"/>
                </a:solidFill>
                <a:latin typeface="Rockwell Extra Bold" panose="02060903040505020403" pitchFamily="18" charset="0"/>
              </a:rPr>
              <a:t>Let’s connect the rock cycle with plate tectonics</a:t>
            </a:r>
            <a:r>
              <a:rPr lang="en-US" altLang="en-US" sz="2800" dirty="0">
                <a:solidFill>
                  <a:srgbClr val="FFFF00"/>
                </a:solidFill>
                <a:latin typeface="Rockwell Extra Bold" panose="02060903040505020403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7254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/>
      <p:bldP spid="67592" grpId="0" animBg="1"/>
      <p:bldP spid="67593" grpId="0" animBg="1"/>
      <p:bldP spid="67594" grpId="0"/>
      <p:bldP spid="67595" grpId="0"/>
      <p:bldP spid="6759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reeform 2">
            <a:extLst>
              <a:ext uri="{FF2B5EF4-FFF2-40B4-BE49-F238E27FC236}">
                <a16:creationId xmlns:a16="http://schemas.microsoft.com/office/drawing/2014/main" id="{F57D5531-480C-CB62-47D0-50F813EA6D6E}"/>
              </a:ext>
            </a:extLst>
          </p:cNvPr>
          <p:cNvSpPr>
            <a:spLocks/>
          </p:cNvSpPr>
          <p:nvPr/>
        </p:nvSpPr>
        <p:spPr bwMode="auto">
          <a:xfrm>
            <a:off x="1816100" y="3657600"/>
            <a:ext cx="8623300" cy="2844800"/>
          </a:xfrm>
          <a:custGeom>
            <a:avLst/>
            <a:gdLst>
              <a:gd name="T0" fmla="*/ 5424 w 5432"/>
              <a:gd name="T1" fmla="*/ 0 h 1792"/>
              <a:gd name="T2" fmla="*/ 5432 w 5432"/>
              <a:gd name="T3" fmla="*/ 1792 h 1792"/>
              <a:gd name="T4" fmla="*/ 8 w 5432"/>
              <a:gd name="T5" fmla="*/ 1792 h 1792"/>
              <a:gd name="T6" fmla="*/ 0 w 5432"/>
              <a:gd name="T7" fmla="*/ 16 h 1792"/>
              <a:gd name="T8" fmla="*/ 5424 w 5432"/>
              <a:gd name="T9" fmla="*/ 0 h 1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32" h="1792">
                <a:moveTo>
                  <a:pt x="5424" y="0"/>
                </a:moveTo>
                <a:lnTo>
                  <a:pt x="5432" y="1792"/>
                </a:lnTo>
                <a:lnTo>
                  <a:pt x="8" y="1792"/>
                </a:lnTo>
                <a:lnTo>
                  <a:pt x="0" y="16"/>
                </a:lnTo>
                <a:lnTo>
                  <a:pt x="5424" y="0"/>
                </a:lnTo>
                <a:close/>
              </a:path>
            </a:pathLst>
          </a:custGeom>
          <a:gradFill rotWithShape="1">
            <a:gsLst>
              <a:gs pos="0">
                <a:srgbClr val="CC0000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11" name="Freeform 3">
            <a:extLst>
              <a:ext uri="{FF2B5EF4-FFF2-40B4-BE49-F238E27FC236}">
                <a16:creationId xmlns:a16="http://schemas.microsoft.com/office/drawing/2014/main" id="{C532F783-7C9A-C193-F96B-DC61EF90245D}"/>
              </a:ext>
            </a:extLst>
          </p:cNvPr>
          <p:cNvSpPr>
            <a:spLocks/>
          </p:cNvSpPr>
          <p:nvPr/>
        </p:nvSpPr>
        <p:spPr bwMode="auto">
          <a:xfrm>
            <a:off x="2338388" y="4802189"/>
            <a:ext cx="1700212" cy="1692275"/>
          </a:xfrm>
          <a:custGeom>
            <a:avLst/>
            <a:gdLst>
              <a:gd name="T0" fmla="*/ 0 w 1071"/>
              <a:gd name="T1" fmla="*/ 1066 h 1066"/>
              <a:gd name="T2" fmla="*/ 207 w 1071"/>
              <a:gd name="T3" fmla="*/ 159 h 1066"/>
              <a:gd name="T4" fmla="*/ 1071 w 1071"/>
              <a:gd name="T5" fmla="*/ 111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1" h="1066">
                <a:moveTo>
                  <a:pt x="0" y="1066"/>
                </a:moveTo>
                <a:cubicBezTo>
                  <a:pt x="35" y="915"/>
                  <a:pt x="28" y="318"/>
                  <a:pt x="207" y="159"/>
                </a:cubicBezTo>
                <a:cubicBezTo>
                  <a:pt x="386" y="0"/>
                  <a:pt x="927" y="119"/>
                  <a:pt x="1071" y="111"/>
                </a:cubicBezTo>
              </a:path>
            </a:pathLst>
          </a:cu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12" name="Freeform 4">
            <a:extLst>
              <a:ext uri="{FF2B5EF4-FFF2-40B4-BE49-F238E27FC236}">
                <a16:creationId xmlns:a16="http://schemas.microsoft.com/office/drawing/2014/main" id="{593B48A2-AD95-80A6-FD4A-F6EC4391A04E}"/>
              </a:ext>
            </a:extLst>
          </p:cNvPr>
          <p:cNvSpPr>
            <a:spLocks/>
          </p:cNvSpPr>
          <p:nvPr/>
        </p:nvSpPr>
        <p:spPr bwMode="auto">
          <a:xfrm>
            <a:off x="8651875" y="4741863"/>
            <a:ext cx="1778000" cy="323850"/>
          </a:xfrm>
          <a:custGeom>
            <a:avLst/>
            <a:gdLst>
              <a:gd name="T0" fmla="*/ 1120 w 1120"/>
              <a:gd name="T1" fmla="*/ 15 h 204"/>
              <a:gd name="T2" fmla="*/ 607 w 1120"/>
              <a:gd name="T3" fmla="*/ 31 h 204"/>
              <a:gd name="T4" fmla="*/ 0 w 1120"/>
              <a:gd name="T5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20" h="204">
                <a:moveTo>
                  <a:pt x="1120" y="15"/>
                </a:moveTo>
                <a:cubicBezTo>
                  <a:pt x="1035" y="16"/>
                  <a:pt x="794" y="0"/>
                  <a:pt x="607" y="31"/>
                </a:cubicBezTo>
                <a:cubicBezTo>
                  <a:pt x="420" y="62"/>
                  <a:pt x="101" y="175"/>
                  <a:pt x="0" y="204"/>
                </a:cubicBezTo>
              </a:path>
            </a:pathLst>
          </a:cu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13" name="Text Box 5">
            <a:extLst>
              <a:ext uri="{FF2B5EF4-FFF2-40B4-BE49-F238E27FC236}">
                <a16:creationId xmlns:a16="http://schemas.microsoft.com/office/drawing/2014/main" id="{DE0B897C-6C21-7FD6-6029-5BCE1ECAE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588001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Hot Magma</a:t>
            </a:r>
          </a:p>
        </p:txBody>
      </p:sp>
      <p:sp>
        <p:nvSpPr>
          <p:cNvPr id="68614" name="Freeform 6">
            <a:extLst>
              <a:ext uri="{FF2B5EF4-FFF2-40B4-BE49-F238E27FC236}">
                <a16:creationId xmlns:a16="http://schemas.microsoft.com/office/drawing/2014/main" id="{487171BC-C8AD-7E23-44A0-B7109D9EB119}"/>
              </a:ext>
            </a:extLst>
          </p:cNvPr>
          <p:cNvSpPr>
            <a:spLocks/>
          </p:cNvSpPr>
          <p:nvPr/>
        </p:nvSpPr>
        <p:spPr bwMode="auto">
          <a:xfrm>
            <a:off x="1820863" y="2743200"/>
            <a:ext cx="8615362" cy="2654300"/>
          </a:xfrm>
          <a:custGeom>
            <a:avLst/>
            <a:gdLst>
              <a:gd name="T0" fmla="*/ 5427 w 5427"/>
              <a:gd name="T1" fmla="*/ 576 h 1672"/>
              <a:gd name="T2" fmla="*/ 5419 w 5427"/>
              <a:gd name="T3" fmla="*/ 1152 h 1672"/>
              <a:gd name="T4" fmla="*/ 4309 w 5427"/>
              <a:gd name="T5" fmla="*/ 1304 h 1672"/>
              <a:gd name="T6" fmla="*/ 3317 w 5427"/>
              <a:gd name="T7" fmla="*/ 1672 h 1672"/>
              <a:gd name="T8" fmla="*/ 2261 w 5427"/>
              <a:gd name="T9" fmla="*/ 1136 h 1672"/>
              <a:gd name="T10" fmla="*/ 0 w 5427"/>
              <a:gd name="T11" fmla="*/ 1136 h 1672"/>
              <a:gd name="T12" fmla="*/ 0 w 5427"/>
              <a:gd name="T13" fmla="*/ 592 h 1672"/>
              <a:gd name="T14" fmla="*/ 2541 w 5427"/>
              <a:gd name="T15" fmla="*/ 584 h 1672"/>
              <a:gd name="T16" fmla="*/ 3269 w 5427"/>
              <a:gd name="T17" fmla="*/ 904 h 1672"/>
              <a:gd name="T18" fmla="*/ 2597 w 5427"/>
              <a:gd name="T19" fmla="*/ 576 h 1672"/>
              <a:gd name="T20" fmla="*/ 3485 w 5427"/>
              <a:gd name="T21" fmla="*/ 0 h 1672"/>
              <a:gd name="T22" fmla="*/ 4581 w 5427"/>
              <a:gd name="T23" fmla="*/ 488 h 1672"/>
              <a:gd name="T24" fmla="*/ 5427 w 5427"/>
              <a:gd name="T25" fmla="*/ 576 h 1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427" h="1672">
                <a:moveTo>
                  <a:pt x="5427" y="576"/>
                </a:moveTo>
                <a:lnTo>
                  <a:pt x="5419" y="1152"/>
                </a:lnTo>
                <a:lnTo>
                  <a:pt x="4309" y="1304"/>
                </a:lnTo>
                <a:lnTo>
                  <a:pt x="3317" y="1672"/>
                </a:lnTo>
                <a:lnTo>
                  <a:pt x="2261" y="1136"/>
                </a:lnTo>
                <a:lnTo>
                  <a:pt x="0" y="1136"/>
                </a:lnTo>
                <a:lnTo>
                  <a:pt x="0" y="592"/>
                </a:lnTo>
                <a:lnTo>
                  <a:pt x="2541" y="584"/>
                </a:lnTo>
                <a:lnTo>
                  <a:pt x="3269" y="904"/>
                </a:lnTo>
                <a:lnTo>
                  <a:pt x="2597" y="576"/>
                </a:lnTo>
                <a:lnTo>
                  <a:pt x="3485" y="0"/>
                </a:lnTo>
                <a:lnTo>
                  <a:pt x="4581" y="488"/>
                </a:lnTo>
                <a:lnTo>
                  <a:pt x="5427" y="576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FFCC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15" name="Freeform 7">
            <a:extLst>
              <a:ext uri="{FF2B5EF4-FFF2-40B4-BE49-F238E27FC236}">
                <a16:creationId xmlns:a16="http://schemas.microsoft.com/office/drawing/2014/main" id="{9D20FB11-EEE6-96F0-D71E-C41BBC0F35CB}"/>
              </a:ext>
            </a:extLst>
          </p:cNvPr>
          <p:cNvSpPr>
            <a:spLocks/>
          </p:cNvSpPr>
          <p:nvPr/>
        </p:nvSpPr>
        <p:spPr bwMode="auto">
          <a:xfrm>
            <a:off x="5626101" y="3135313"/>
            <a:ext cx="4246563" cy="2082800"/>
          </a:xfrm>
          <a:custGeom>
            <a:avLst/>
            <a:gdLst>
              <a:gd name="T0" fmla="*/ 888 w 2675"/>
              <a:gd name="T1" fmla="*/ 41 h 1312"/>
              <a:gd name="T2" fmla="*/ 1656 w 2675"/>
              <a:gd name="T3" fmla="*/ 201 h 1312"/>
              <a:gd name="T4" fmla="*/ 2312 w 2675"/>
              <a:gd name="T5" fmla="*/ 473 h 1312"/>
              <a:gd name="T6" fmla="*/ 2592 w 2675"/>
              <a:gd name="T7" fmla="*/ 777 h 1312"/>
              <a:gd name="T8" fmla="*/ 1816 w 2675"/>
              <a:gd name="T9" fmla="*/ 961 h 1312"/>
              <a:gd name="T10" fmla="*/ 960 w 2675"/>
              <a:gd name="T11" fmla="*/ 1289 h 1312"/>
              <a:gd name="T12" fmla="*/ 120 w 2675"/>
              <a:gd name="T13" fmla="*/ 825 h 1312"/>
              <a:gd name="T14" fmla="*/ 240 w 2675"/>
              <a:gd name="T15" fmla="*/ 449 h 1312"/>
              <a:gd name="T16" fmla="*/ 888 w 2675"/>
              <a:gd name="T17" fmla="*/ 41 h 1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5" h="1312">
                <a:moveTo>
                  <a:pt x="888" y="41"/>
                </a:moveTo>
                <a:cubicBezTo>
                  <a:pt x="1124" y="0"/>
                  <a:pt x="1419" y="129"/>
                  <a:pt x="1656" y="201"/>
                </a:cubicBezTo>
                <a:cubicBezTo>
                  <a:pt x="1893" y="273"/>
                  <a:pt x="2156" y="377"/>
                  <a:pt x="2312" y="473"/>
                </a:cubicBezTo>
                <a:cubicBezTo>
                  <a:pt x="2468" y="569"/>
                  <a:pt x="2675" y="696"/>
                  <a:pt x="2592" y="777"/>
                </a:cubicBezTo>
                <a:cubicBezTo>
                  <a:pt x="2509" y="858"/>
                  <a:pt x="2088" y="876"/>
                  <a:pt x="1816" y="961"/>
                </a:cubicBezTo>
                <a:cubicBezTo>
                  <a:pt x="1544" y="1046"/>
                  <a:pt x="1243" y="1312"/>
                  <a:pt x="960" y="1289"/>
                </a:cubicBezTo>
                <a:cubicBezTo>
                  <a:pt x="677" y="1266"/>
                  <a:pt x="240" y="965"/>
                  <a:pt x="120" y="825"/>
                </a:cubicBezTo>
                <a:cubicBezTo>
                  <a:pt x="0" y="685"/>
                  <a:pt x="112" y="580"/>
                  <a:pt x="240" y="449"/>
                </a:cubicBezTo>
                <a:cubicBezTo>
                  <a:pt x="368" y="318"/>
                  <a:pt x="652" y="82"/>
                  <a:pt x="888" y="41"/>
                </a:cubicBezTo>
                <a:close/>
              </a:path>
            </a:pathLst>
          </a:custGeom>
          <a:pattFill prst="zigZag">
            <a:fgClr>
              <a:srgbClr val="FF6600"/>
            </a:fgClr>
            <a:bgClr>
              <a:srgbClr val="FFCC00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16" name="Text Box 8">
            <a:extLst>
              <a:ext uri="{FF2B5EF4-FFF2-40B4-BE49-F238E27FC236}">
                <a16:creationId xmlns:a16="http://schemas.microsoft.com/office/drawing/2014/main" id="{2AF8E03F-0E99-AE31-0C29-8A9F68F59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000501"/>
            <a:ext cx="18542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Compression</a:t>
            </a:r>
          </a:p>
          <a:p>
            <a:pPr algn="ctr">
              <a:spcBef>
                <a:spcPct val="50000"/>
              </a:spcBef>
            </a:pPr>
            <a:r>
              <a:rPr lang="en-US" altLang="en-US"/>
              <a:t>= </a:t>
            </a:r>
            <a:r>
              <a:rPr lang="en-US" altLang="en-US" b="1" u="sng"/>
              <a:t>Metamorphic</a:t>
            </a:r>
            <a:r>
              <a:rPr lang="en-US" altLang="en-US"/>
              <a:t> </a:t>
            </a:r>
            <a:endParaRPr lang="en-US" altLang="en-US" sz="1400"/>
          </a:p>
        </p:txBody>
      </p:sp>
      <p:sp>
        <p:nvSpPr>
          <p:cNvPr id="68617" name="AutoShape 9">
            <a:extLst>
              <a:ext uri="{FF2B5EF4-FFF2-40B4-BE49-F238E27FC236}">
                <a16:creationId xmlns:a16="http://schemas.microsoft.com/office/drawing/2014/main" id="{20D51144-246E-E24B-AE44-A9B73CB2E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3911600"/>
            <a:ext cx="838200" cy="457200"/>
          </a:xfrm>
          <a:prstGeom prst="leftArrow">
            <a:avLst>
              <a:gd name="adj1" fmla="val 50000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/>
              <a:t>Plate motion</a:t>
            </a:r>
          </a:p>
        </p:txBody>
      </p:sp>
      <p:sp>
        <p:nvSpPr>
          <p:cNvPr id="68618" name="AutoShape 10">
            <a:extLst>
              <a:ext uri="{FF2B5EF4-FFF2-40B4-BE49-F238E27FC236}">
                <a16:creationId xmlns:a16="http://schemas.microsoft.com/office/drawing/2014/main" id="{5783F864-B3C5-6D4D-E197-86AC0FC32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0640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/>
              <a:t>Plate motion</a:t>
            </a:r>
          </a:p>
        </p:txBody>
      </p:sp>
      <p:sp>
        <p:nvSpPr>
          <p:cNvPr id="68619" name="Text Box 11">
            <a:extLst>
              <a:ext uri="{FF2B5EF4-FFF2-40B4-BE49-F238E27FC236}">
                <a16:creationId xmlns:a16="http://schemas.microsoft.com/office/drawing/2014/main" id="{03299850-0FF7-AD6F-53A8-A0982F7A3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967" y="265113"/>
            <a:ext cx="9721708" cy="1200329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rgbClr val="FFFF00"/>
                </a:solidFill>
              </a:rPr>
              <a:t>Continental plate collides with Continental Plate causing mountains to form!</a:t>
            </a:r>
          </a:p>
        </p:txBody>
      </p:sp>
    </p:spTree>
    <p:extLst>
      <p:ext uri="{BB962C8B-B14F-4D97-AF65-F5344CB8AC3E}">
        <p14:creationId xmlns:p14="http://schemas.microsoft.com/office/powerpoint/2010/main" val="381273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0" name="AutoShape 8">
            <a:extLst>
              <a:ext uri="{FF2B5EF4-FFF2-40B4-BE49-F238E27FC236}">
                <a16:creationId xmlns:a16="http://schemas.microsoft.com/office/drawing/2014/main" id="{9616AB5F-256C-B1C7-9624-CD6E8423E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57200"/>
            <a:ext cx="6400800" cy="762000"/>
          </a:xfrm>
          <a:prstGeom prst="cloudCallout">
            <a:avLst>
              <a:gd name="adj1" fmla="val 1685"/>
              <a:gd name="adj2" fmla="val 42917"/>
            </a:avLst>
          </a:prstGeom>
          <a:gradFill rotWithShape="1">
            <a:gsLst>
              <a:gs pos="0">
                <a:srgbClr val="33CCCC"/>
              </a:gs>
              <a:gs pos="100000">
                <a:schemeClr val="bg1">
                  <a:alpha val="39999"/>
                </a:scheme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/>
              <a:t>Cloud will bring falling water</a:t>
            </a:r>
          </a:p>
        </p:txBody>
      </p:sp>
      <p:sp>
        <p:nvSpPr>
          <p:cNvPr id="69634" name="Freeform 2">
            <a:extLst>
              <a:ext uri="{FF2B5EF4-FFF2-40B4-BE49-F238E27FC236}">
                <a16:creationId xmlns:a16="http://schemas.microsoft.com/office/drawing/2014/main" id="{CD5D437F-5315-A641-48BC-ACE5351AB387}"/>
              </a:ext>
            </a:extLst>
          </p:cNvPr>
          <p:cNvSpPr>
            <a:spLocks/>
          </p:cNvSpPr>
          <p:nvPr/>
        </p:nvSpPr>
        <p:spPr bwMode="auto">
          <a:xfrm>
            <a:off x="1820864" y="3406775"/>
            <a:ext cx="3978275" cy="769938"/>
          </a:xfrm>
          <a:custGeom>
            <a:avLst/>
            <a:gdLst>
              <a:gd name="T0" fmla="*/ 0 w 2506"/>
              <a:gd name="T1" fmla="*/ 284 h 485"/>
              <a:gd name="T2" fmla="*/ 146 w 2506"/>
              <a:gd name="T3" fmla="*/ 187 h 485"/>
              <a:gd name="T4" fmla="*/ 438 w 2506"/>
              <a:gd name="T5" fmla="*/ 268 h 485"/>
              <a:gd name="T6" fmla="*/ 839 w 2506"/>
              <a:gd name="T7" fmla="*/ 288 h 485"/>
              <a:gd name="T8" fmla="*/ 1659 w 2506"/>
              <a:gd name="T9" fmla="*/ 272 h 485"/>
              <a:gd name="T10" fmla="*/ 2078 w 2506"/>
              <a:gd name="T11" fmla="*/ 485 h 485"/>
              <a:gd name="T12" fmla="*/ 2255 w 2506"/>
              <a:gd name="T13" fmla="*/ 203 h 485"/>
              <a:gd name="T14" fmla="*/ 2506 w 2506"/>
              <a:gd name="T15" fmla="*/ 0 h 485"/>
              <a:gd name="T16" fmla="*/ 0 w 2506"/>
              <a:gd name="T17" fmla="*/ 0 h 485"/>
              <a:gd name="T18" fmla="*/ 0 w 2506"/>
              <a:gd name="T19" fmla="*/ 284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06" h="485">
                <a:moveTo>
                  <a:pt x="0" y="284"/>
                </a:moveTo>
                <a:lnTo>
                  <a:pt x="146" y="187"/>
                </a:lnTo>
                <a:cubicBezTo>
                  <a:pt x="219" y="184"/>
                  <a:pt x="323" y="251"/>
                  <a:pt x="438" y="268"/>
                </a:cubicBezTo>
                <a:cubicBezTo>
                  <a:pt x="553" y="285"/>
                  <a:pt x="636" y="287"/>
                  <a:pt x="839" y="288"/>
                </a:cubicBezTo>
                <a:lnTo>
                  <a:pt x="1659" y="272"/>
                </a:lnTo>
                <a:lnTo>
                  <a:pt x="2078" y="485"/>
                </a:lnTo>
                <a:lnTo>
                  <a:pt x="2255" y="203"/>
                </a:lnTo>
                <a:lnTo>
                  <a:pt x="2506" y="0"/>
                </a:lnTo>
                <a:lnTo>
                  <a:pt x="0" y="0"/>
                </a:lnTo>
                <a:lnTo>
                  <a:pt x="0" y="284"/>
                </a:lnTo>
                <a:close/>
              </a:path>
            </a:pathLst>
          </a:custGeom>
          <a:solidFill>
            <a:srgbClr val="3366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5" name="Freeform 3">
            <a:extLst>
              <a:ext uri="{FF2B5EF4-FFF2-40B4-BE49-F238E27FC236}">
                <a16:creationId xmlns:a16="http://schemas.microsoft.com/office/drawing/2014/main" id="{FECDCBD1-9842-201D-199C-BCBAC2A37771}"/>
              </a:ext>
            </a:extLst>
          </p:cNvPr>
          <p:cNvSpPr>
            <a:spLocks/>
          </p:cNvSpPr>
          <p:nvPr/>
        </p:nvSpPr>
        <p:spPr bwMode="auto">
          <a:xfrm>
            <a:off x="1820864" y="3675064"/>
            <a:ext cx="6618287" cy="2992437"/>
          </a:xfrm>
          <a:custGeom>
            <a:avLst/>
            <a:gdLst>
              <a:gd name="T0" fmla="*/ 1651 w 4169"/>
              <a:gd name="T1" fmla="*/ 101 h 1885"/>
              <a:gd name="T2" fmla="*/ 3853 w 4169"/>
              <a:gd name="T3" fmla="*/ 1429 h 1885"/>
              <a:gd name="T4" fmla="*/ 3547 w 4169"/>
              <a:gd name="T5" fmla="*/ 1744 h 1885"/>
              <a:gd name="T6" fmla="*/ 1432 w 4169"/>
              <a:gd name="T7" fmla="*/ 581 h 1885"/>
              <a:gd name="T8" fmla="*/ 462 w 4169"/>
              <a:gd name="T9" fmla="*/ 505 h 1885"/>
              <a:gd name="T10" fmla="*/ 138 w 4169"/>
              <a:gd name="T11" fmla="*/ 42 h 1885"/>
              <a:gd name="T12" fmla="*/ 0 w 4169"/>
              <a:gd name="T13" fmla="*/ 407 h 1885"/>
              <a:gd name="T14" fmla="*/ 5 w 4169"/>
              <a:gd name="T15" fmla="*/ 103 h 1885"/>
              <a:gd name="T16" fmla="*/ 129 w 4169"/>
              <a:gd name="T17" fmla="*/ 0 h 1885"/>
              <a:gd name="T18" fmla="*/ 468 w 4169"/>
              <a:gd name="T19" fmla="*/ 95 h 1885"/>
              <a:gd name="T20" fmla="*/ 831 w 4169"/>
              <a:gd name="T21" fmla="*/ 119 h 1885"/>
              <a:gd name="T22" fmla="*/ 1651 w 4169"/>
              <a:gd name="T23" fmla="*/ 101 h 1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69" h="1885">
                <a:moveTo>
                  <a:pt x="1651" y="101"/>
                </a:moveTo>
                <a:cubicBezTo>
                  <a:pt x="2155" y="319"/>
                  <a:pt x="3537" y="1155"/>
                  <a:pt x="3853" y="1429"/>
                </a:cubicBezTo>
                <a:cubicBezTo>
                  <a:pt x="4169" y="1703"/>
                  <a:pt x="3951" y="1885"/>
                  <a:pt x="3547" y="1744"/>
                </a:cubicBezTo>
                <a:cubicBezTo>
                  <a:pt x="3143" y="1603"/>
                  <a:pt x="1946" y="787"/>
                  <a:pt x="1432" y="581"/>
                </a:cubicBezTo>
                <a:lnTo>
                  <a:pt x="462" y="505"/>
                </a:lnTo>
                <a:lnTo>
                  <a:pt x="138" y="42"/>
                </a:lnTo>
                <a:lnTo>
                  <a:pt x="0" y="407"/>
                </a:lnTo>
                <a:lnTo>
                  <a:pt x="5" y="103"/>
                </a:lnTo>
                <a:lnTo>
                  <a:pt x="129" y="0"/>
                </a:lnTo>
                <a:lnTo>
                  <a:pt x="468" y="95"/>
                </a:lnTo>
                <a:lnTo>
                  <a:pt x="831" y="119"/>
                </a:lnTo>
                <a:lnTo>
                  <a:pt x="1651" y="101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FFCC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6" name="Freeform 4">
            <a:extLst>
              <a:ext uri="{FF2B5EF4-FFF2-40B4-BE49-F238E27FC236}">
                <a16:creationId xmlns:a16="http://schemas.microsoft.com/office/drawing/2014/main" id="{67FA24A9-7F9D-4DEC-DB84-D0FA91A535EB}"/>
              </a:ext>
            </a:extLst>
          </p:cNvPr>
          <p:cNvSpPr>
            <a:spLocks/>
          </p:cNvSpPr>
          <p:nvPr/>
        </p:nvSpPr>
        <p:spPr bwMode="auto">
          <a:xfrm>
            <a:off x="5119688" y="2197101"/>
            <a:ext cx="5319712" cy="3344863"/>
          </a:xfrm>
          <a:custGeom>
            <a:avLst/>
            <a:gdLst>
              <a:gd name="T0" fmla="*/ 0 w 3351"/>
              <a:gd name="T1" fmla="*/ 1247 h 2107"/>
              <a:gd name="T2" fmla="*/ 142 w 3351"/>
              <a:gd name="T3" fmla="*/ 979 h 2107"/>
              <a:gd name="T4" fmla="*/ 1270 w 3351"/>
              <a:gd name="T5" fmla="*/ 142 h 2107"/>
              <a:gd name="T6" fmla="*/ 1380 w 3351"/>
              <a:gd name="T7" fmla="*/ 0 h 2107"/>
              <a:gd name="T8" fmla="*/ 1522 w 3351"/>
              <a:gd name="T9" fmla="*/ 142 h 2107"/>
              <a:gd name="T10" fmla="*/ 2173 w 3351"/>
              <a:gd name="T11" fmla="*/ 665 h 2107"/>
              <a:gd name="T12" fmla="*/ 3341 w 3351"/>
              <a:gd name="T13" fmla="*/ 665 h 2107"/>
              <a:gd name="T14" fmla="*/ 3351 w 3351"/>
              <a:gd name="T15" fmla="*/ 1512 h 2107"/>
              <a:gd name="T16" fmla="*/ 2535 w 3351"/>
              <a:gd name="T17" fmla="*/ 1512 h 2107"/>
              <a:gd name="T18" fmla="*/ 1420 w 3351"/>
              <a:gd name="T19" fmla="*/ 2107 h 2107"/>
              <a:gd name="T20" fmla="*/ 867 w 3351"/>
              <a:gd name="T21" fmla="*/ 1752 h 2107"/>
              <a:gd name="T22" fmla="*/ 0 w 3351"/>
              <a:gd name="T23" fmla="*/ 1247 h 2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51" h="2107">
                <a:moveTo>
                  <a:pt x="0" y="1247"/>
                </a:moveTo>
                <a:lnTo>
                  <a:pt x="142" y="979"/>
                </a:lnTo>
                <a:lnTo>
                  <a:pt x="1270" y="142"/>
                </a:lnTo>
                <a:lnTo>
                  <a:pt x="1380" y="0"/>
                </a:lnTo>
                <a:lnTo>
                  <a:pt x="1522" y="142"/>
                </a:lnTo>
                <a:lnTo>
                  <a:pt x="2173" y="665"/>
                </a:lnTo>
                <a:lnTo>
                  <a:pt x="3341" y="665"/>
                </a:lnTo>
                <a:lnTo>
                  <a:pt x="3351" y="1512"/>
                </a:lnTo>
                <a:lnTo>
                  <a:pt x="2535" y="1512"/>
                </a:lnTo>
                <a:lnTo>
                  <a:pt x="1420" y="2107"/>
                </a:lnTo>
                <a:lnTo>
                  <a:pt x="867" y="1752"/>
                </a:lnTo>
                <a:lnTo>
                  <a:pt x="0" y="1247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7" name="Freeform 5">
            <a:extLst>
              <a:ext uri="{FF2B5EF4-FFF2-40B4-BE49-F238E27FC236}">
                <a16:creationId xmlns:a16="http://schemas.microsoft.com/office/drawing/2014/main" id="{E6090E1F-7C8E-3550-71EA-941AE49DA016}"/>
              </a:ext>
            </a:extLst>
          </p:cNvPr>
          <p:cNvSpPr>
            <a:spLocks/>
          </p:cNvSpPr>
          <p:nvPr/>
        </p:nvSpPr>
        <p:spPr bwMode="auto">
          <a:xfrm>
            <a:off x="1824038" y="3675064"/>
            <a:ext cx="8615362" cy="2827337"/>
          </a:xfrm>
          <a:custGeom>
            <a:avLst/>
            <a:gdLst>
              <a:gd name="T0" fmla="*/ 1247 w 5427"/>
              <a:gd name="T1" fmla="*/ 537 h 1781"/>
              <a:gd name="T2" fmla="*/ 1586 w 5427"/>
              <a:gd name="T3" fmla="*/ 600 h 1781"/>
              <a:gd name="T4" fmla="*/ 2052 w 5427"/>
              <a:gd name="T5" fmla="*/ 860 h 1781"/>
              <a:gd name="T6" fmla="*/ 2738 w 5427"/>
              <a:gd name="T7" fmla="*/ 1294 h 1781"/>
              <a:gd name="T8" fmla="*/ 3243 w 5427"/>
              <a:gd name="T9" fmla="*/ 1575 h 1781"/>
              <a:gd name="T10" fmla="*/ 3656 w 5427"/>
              <a:gd name="T11" fmla="*/ 1584 h 1781"/>
              <a:gd name="T12" fmla="*/ 3827 w 5427"/>
              <a:gd name="T13" fmla="*/ 1413 h 1781"/>
              <a:gd name="T14" fmla="*/ 3486 w 5427"/>
              <a:gd name="T15" fmla="*/ 1162 h 1781"/>
              <a:gd name="T16" fmla="*/ 4593 w 5427"/>
              <a:gd name="T17" fmla="*/ 576 h 1781"/>
              <a:gd name="T18" fmla="*/ 5427 w 5427"/>
              <a:gd name="T19" fmla="*/ 581 h 1781"/>
              <a:gd name="T20" fmla="*/ 5427 w 5427"/>
              <a:gd name="T21" fmla="*/ 1781 h 1781"/>
              <a:gd name="T22" fmla="*/ 3 w 5427"/>
              <a:gd name="T23" fmla="*/ 1781 h 1781"/>
              <a:gd name="T24" fmla="*/ 0 w 5427"/>
              <a:gd name="T25" fmla="*/ 277 h 1781"/>
              <a:gd name="T26" fmla="*/ 135 w 5427"/>
              <a:gd name="T27" fmla="*/ 0 h 1781"/>
              <a:gd name="T28" fmla="*/ 411 w 5427"/>
              <a:gd name="T29" fmla="*/ 391 h 1781"/>
              <a:gd name="T30" fmla="*/ 829 w 5427"/>
              <a:gd name="T31" fmla="*/ 537 h 1781"/>
              <a:gd name="T32" fmla="*/ 1247 w 5427"/>
              <a:gd name="T33" fmla="*/ 537 h 1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427" h="1781">
                <a:moveTo>
                  <a:pt x="1247" y="537"/>
                </a:moveTo>
                <a:cubicBezTo>
                  <a:pt x="1373" y="547"/>
                  <a:pt x="1452" y="546"/>
                  <a:pt x="1586" y="600"/>
                </a:cubicBezTo>
                <a:lnTo>
                  <a:pt x="2052" y="860"/>
                </a:lnTo>
                <a:lnTo>
                  <a:pt x="2738" y="1294"/>
                </a:lnTo>
                <a:cubicBezTo>
                  <a:pt x="2937" y="1413"/>
                  <a:pt x="3090" y="1527"/>
                  <a:pt x="3243" y="1575"/>
                </a:cubicBezTo>
                <a:cubicBezTo>
                  <a:pt x="3396" y="1623"/>
                  <a:pt x="3559" y="1611"/>
                  <a:pt x="3656" y="1584"/>
                </a:cubicBezTo>
                <a:cubicBezTo>
                  <a:pt x="3753" y="1557"/>
                  <a:pt x="3855" y="1483"/>
                  <a:pt x="3827" y="1413"/>
                </a:cubicBezTo>
                <a:lnTo>
                  <a:pt x="3486" y="1162"/>
                </a:lnTo>
                <a:lnTo>
                  <a:pt x="4593" y="576"/>
                </a:lnTo>
                <a:lnTo>
                  <a:pt x="5427" y="581"/>
                </a:lnTo>
                <a:lnTo>
                  <a:pt x="5427" y="1781"/>
                </a:lnTo>
                <a:lnTo>
                  <a:pt x="3" y="1781"/>
                </a:lnTo>
                <a:lnTo>
                  <a:pt x="0" y="277"/>
                </a:lnTo>
                <a:lnTo>
                  <a:pt x="135" y="0"/>
                </a:lnTo>
                <a:lnTo>
                  <a:pt x="411" y="391"/>
                </a:lnTo>
                <a:cubicBezTo>
                  <a:pt x="527" y="481"/>
                  <a:pt x="690" y="513"/>
                  <a:pt x="829" y="537"/>
                </a:cubicBezTo>
                <a:lnTo>
                  <a:pt x="1247" y="537"/>
                </a:lnTo>
                <a:close/>
              </a:path>
            </a:pathLst>
          </a:custGeom>
          <a:gradFill rotWithShape="1">
            <a:gsLst>
              <a:gs pos="0">
                <a:srgbClr val="CC0000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8" name="Text Box 6">
            <a:extLst>
              <a:ext uri="{FF2B5EF4-FFF2-40B4-BE49-F238E27FC236}">
                <a16:creationId xmlns:a16="http://schemas.microsoft.com/office/drawing/2014/main" id="{48B7A129-3D73-F11B-B4F7-809EAC173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447801"/>
            <a:ext cx="3429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/>
              <a:t>Label where metamorphic, igneous &amp; sedimentary rocks are formed as the numbers appear:</a:t>
            </a:r>
          </a:p>
        </p:txBody>
      </p:sp>
      <p:sp>
        <p:nvSpPr>
          <p:cNvPr id="69639" name="Freeform 7">
            <a:extLst>
              <a:ext uri="{FF2B5EF4-FFF2-40B4-BE49-F238E27FC236}">
                <a16:creationId xmlns:a16="http://schemas.microsoft.com/office/drawing/2014/main" id="{23356F82-833A-F59B-11F3-58CC2DD6A989}"/>
              </a:ext>
            </a:extLst>
          </p:cNvPr>
          <p:cNvSpPr>
            <a:spLocks/>
          </p:cNvSpPr>
          <p:nvPr/>
        </p:nvSpPr>
        <p:spPr bwMode="auto">
          <a:xfrm>
            <a:off x="7548564" y="2373314"/>
            <a:ext cx="2270125" cy="973137"/>
          </a:xfrm>
          <a:custGeom>
            <a:avLst/>
            <a:gdLst>
              <a:gd name="T0" fmla="*/ 0 w 1430"/>
              <a:gd name="T1" fmla="*/ 0 h 613"/>
              <a:gd name="T2" fmla="*/ 635 w 1430"/>
              <a:gd name="T3" fmla="*/ 521 h 613"/>
              <a:gd name="T4" fmla="*/ 1430 w 1430"/>
              <a:gd name="T5" fmla="*/ 554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30" h="613">
                <a:moveTo>
                  <a:pt x="0" y="0"/>
                </a:moveTo>
                <a:cubicBezTo>
                  <a:pt x="106" y="87"/>
                  <a:pt x="397" y="429"/>
                  <a:pt x="635" y="521"/>
                </a:cubicBezTo>
                <a:cubicBezTo>
                  <a:pt x="873" y="613"/>
                  <a:pt x="1265" y="547"/>
                  <a:pt x="1430" y="554"/>
                </a:cubicBezTo>
              </a:path>
            </a:pathLst>
          </a:custGeom>
          <a:noFill/>
          <a:ln w="1016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1" name="Freeform 9">
            <a:extLst>
              <a:ext uri="{FF2B5EF4-FFF2-40B4-BE49-F238E27FC236}">
                <a16:creationId xmlns:a16="http://schemas.microsoft.com/office/drawing/2014/main" id="{9FA2B142-8714-8345-A7C6-3A16273DEFC1}"/>
              </a:ext>
            </a:extLst>
          </p:cNvPr>
          <p:cNvSpPr>
            <a:spLocks/>
          </p:cNvSpPr>
          <p:nvPr/>
        </p:nvSpPr>
        <p:spPr bwMode="auto">
          <a:xfrm>
            <a:off x="5303839" y="2784476"/>
            <a:ext cx="5113337" cy="2695575"/>
          </a:xfrm>
          <a:custGeom>
            <a:avLst/>
            <a:gdLst>
              <a:gd name="T0" fmla="*/ 578 w 3221"/>
              <a:gd name="T1" fmla="*/ 309 h 1698"/>
              <a:gd name="T2" fmla="*/ 980 w 3221"/>
              <a:gd name="T3" fmla="*/ 72 h 1698"/>
              <a:gd name="T4" fmla="*/ 1603 w 3221"/>
              <a:gd name="T5" fmla="*/ 86 h 1698"/>
              <a:gd name="T6" fmla="*/ 2290 w 3221"/>
              <a:gd name="T7" fmla="*/ 585 h 1698"/>
              <a:gd name="T8" fmla="*/ 3221 w 3221"/>
              <a:gd name="T9" fmla="*/ 672 h 1698"/>
              <a:gd name="T10" fmla="*/ 3221 w 3221"/>
              <a:gd name="T11" fmla="*/ 1142 h 1698"/>
              <a:gd name="T12" fmla="*/ 2401 w 3221"/>
              <a:gd name="T13" fmla="*/ 1145 h 1698"/>
              <a:gd name="T14" fmla="*/ 1296 w 3221"/>
              <a:gd name="T15" fmla="*/ 1698 h 1698"/>
              <a:gd name="T16" fmla="*/ 175 w 3221"/>
              <a:gd name="T17" fmla="*/ 980 h 1698"/>
              <a:gd name="T18" fmla="*/ 247 w 3221"/>
              <a:gd name="T19" fmla="*/ 569 h 1698"/>
              <a:gd name="T20" fmla="*/ 578 w 3221"/>
              <a:gd name="T21" fmla="*/ 309 h 1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21" h="1698">
                <a:moveTo>
                  <a:pt x="578" y="309"/>
                </a:moveTo>
                <a:cubicBezTo>
                  <a:pt x="700" y="226"/>
                  <a:pt x="809" y="109"/>
                  <a:pt x="980" y="72"/>
                </a:cubicBezTo>
                <a:cubicBezTo>
                  <a:pt x="1151" y="35"/>
                  <a:pt x="1385" y="0"/>
                  <a:pt x="1603" y="86"/>
                </a:cubicBezTo>
                <a:cubicBezTo>
                  <a:pt x="1821" y="172"/>
                  <a:pt x="2020" y="487"/>
                  <a:pt x="2290" y="585"/>
                </a:cubicBezTo>
                <a:cubicBezTo>
                  <a:pt x="2560" y="683"/>
                  <a:pt x="3066" y="579"/>
                  <a:pt x="3221" y="672"/>
                </a:cubicBezTo>
                <a:lnTo>
                  <a:pt x="3221" y="1142"/>
                </a:lnTo>
                <a:lnTo>
                  <a:pt x="2401" y="1145"/>
                </a:lnTo>
                <a:lnTo>
                  <a:pt x="1296" y="1698"/>
                </a:lnTo>
                <a:lnTo>
                  <a:pt x="175" y="980"/>
                </a:lnTo>
                <a:cubicBezTo>
                  <a:pt x="0" y="792"/>
                  <a:pt x="180" y="681"/>
                  <a:pt x="247" y="569"/>
                </a:cubicBezTo>
                <a:cubicBezTo>
                  <a:pt x="314" y="457"/>
                  <a:pt x="509" y="363"/>
                  <a:pt x="578" y="309"/>
                </a:cubicBezTo>
                <a:close/>
              </a:path>
            </a:pathLst>
          </a:custGeom>
          <a:pattFill prst="zigZag">
            <a:fgClr>
              <a:schemeClr val="accent1"/>
            </a:fgClr>
            <a:bgClr>
              <a:srgbClr val="FFCC00"/>
            </a:bgClr>
          </a:patt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2" name="Freeform 10">
            <a:extLst>
              <a:ext uri="{FF2B5EF4-FFF2-40B4-BE49-F238E27FC236}">
                <a16:creationId xmlns:a16="http://schemas.microsoft.com/office/drawing/2014/main" id="{81A324FF-39A3-5730-8B5C-7B8190B85B45}"/>
              </a:ext>
            </a:extLst>
          </p:cNvPr>
          <p:cNvSpPr>
            <a:spLocks/>
          </p:cNvSpPr>
          <p:nvPr/>
        </p:nvSpPr>
        <p:spPr bwMode="auto">
          <a:xfrm>
            <a:off x="6529389" y="2439989"/>
            <a:ext cx="1519237" cy="3087687"/>
          </a:xfrm>
          <a:custGeom>
            <a:avLst/>
            <a:gdLst>
              <a:gd name="T0" fmla="*/ 492 w 957"/>
              <a:gd name="T1" fmla="*/ 5 h 1945"/>
              <a:gd name="T2" fmla="*/ 287 w 957"/>
              <a:gd name="T3" fmla="*/ 976 h 1945"/>
              <a:gd name="T4" fmla="*/ 43 w 957"/>
              <a:gd name="T5" fmla="*/ 1520 h 1945"/>
              <a:gd name="T6" fmla="*/ 543 w 957"/>
              <a:gd name="T7" fmla="*/ 1935 h 1945"/>
              <a:gd name="T8" fmla="*/ 926 w 957"/>
              <a:gd name="T9" fmla="*/ 1583 h 1945"/>
              <a:gd name="T10" fmla="*/ 729 w 957"/>
              <a:gd name="T11" fmla="*/ 1007 h 1945"/>
              <a:gd name="T12" fmla="*/ 492 w 957"/>
              <a:gd name="T13" fmla="*/ 5 h 1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7" h="1945">
                <a:moveTo>
                  <a:pt x="492" y="5"/>
                </a:moveTo>
                <a:cubicBezTo>
                  <a:pt x="418" y="0"/>
                  <a:pt x="362" y="723"/>
                  <a:pt x="287" y="976"/>
                </a:cubicBezTo>
                <a:cubicBezTo>
                  <a:pt x="212" y="1229"/>
                  <a:pt x="0" y="1360"/>
                  <a:pt x="43" y="1520"/>
                </a:cubicBezTo>
                <a:cubicBezTo>
                  <a:pt x="86" y="1680"/>
                  <a:pt x="396" y="1925"/>
                  <a:pt x="543" y="1935"/>
                </a:cubicBezTo>
                <a:cubicBezTo>
                  <a:pt x="690" y="1945"/>
                  <a:pt x="895" y="1738"/>
                  <a:pt x="926" y="1583"/>
                </a:cubicBezTo>
                <a:cubicBezTo>
                  <a:pt x="957" y="1428"/>
                  <a:pt x="801" y="1270"/>
                  <a:pt x="729" y="1007"/>
                </a:cubicBezTo>
                <a:cubicBezTo>
                  <a:pt x="657" y="744"/>
                  <a:pt x="572" y="10"/>
                  <a:pt x="492" y="5"/>
                </a:cubicBezTo>
                <a:close/>
              </a:path>
            </a:pathLst>
          </a:custGeom>
          <a:pattFill prst="pct60">
            <a:fgClr>
              <a:srgbClr val="FF6600"/>
            </a:fgClr>
            <a:bgClr>
              <a:srgbClr val="FFFF00"/>
            </a:bgClr>
          </a:patt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3" name="Freeform 11">
            <a:extLst>
              <a:ext uri="{FF2B5EF4-FFF2-40B4-BE49-F238E27FC236}">
                <a16:creationId xmlns:a16="http://schemas.microsoft.com/office/drawing/2014/main" id="{6F3519E0-CADA-9990-AFB8-D84E6A354F99}"/>
              </a:ext>
            </a:extLst>
          </p:cNvPr>
          <p:cNvSpPr>
            <a:spLocks/>
          </p:cNvSpPr>
          <p:nvPr/>
        </p:nvSpPr>
        <p:spPr bwMode="auto">
          <a:xfrm>
            <a:off x="6765926" y="2233613"/>
            <a:ext cx="1089025" cy="3402012"/>
          </a:xfrm>
          <a:custGeom>
            <a:avLst/>
            <a:gdLst>
              <a:gd name="T0" fmla="*/ 343 w 686"/>
              <a:gd name="T1" fmla="*/ 1 h 2143"/>
              <a:gd name="T2" fmla="*/ 490 w 686"/>
              <a:gd name="T3" fmla="*/ 1441 h 2143"/>
              <a:gd name="T4" fmla="*/ 683 w 686"/>
              <a:gd name="T5" fmla="*/ 1855 h 2143"/>
              <a:gd name="T6" fmla="*/ 470 w 686"/>
              <a:gd name="T7" fmla="*/ 2143 h 2143"/>
              <a:gd name="T8" fmla="*/ 276 w 686"/>
              <a:gd name="T9" fmla="*/ 2021 h 2143"/>
              <a:gd name="T10" fmla="*/ 4 w 686"/>
              <a:gd name="T11" fmla="*/ 1784 h 2143"/>
              <a:gd name="T12" fmla="*/ 249 w 686"/>
              <a:gd name="T13" fmla="*/ 1437 h 2143"/>
              <a:gd name="T14" fmla="*/ 343 w 686"/>
              <a:gd name="T15" fmla="*/ 1 h 2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6" h="2143">
                <a:moveTo>
                  <a:pt x="343" y="1"/>
                </a:moveTo>
                <a:cubicBezTo>
                  <a:pt x="383" y="2"/>
                  <a:pt x="433" y="1132"/>
                  <a:pt x="490" y="1441"/>
                </a:cubicBezTo>
                <a:cubicBezTo>
                  <a:pt x="547" y="1750"/>
                  <a:pt x="686" y="1738"/>
                  <a:pt x="683" y="1855"/>
                </a:cubicBezTo>
                <a:cubicBezTo>
                  <a:pt x="680" y="1972"/>
                  <a:pt x="538" y="2115"/>
                  <a:pt x="470" y="2143"/>
                </a:cubicBezTo>
                <a:lnTo>
                  <a:pt x="276" y="2021"/>
                </a:lnTo>
                <a:cubicBezTo>
                  <a:pt x="198" y="1961"/>
                  <a:pt x="8" y="1881"/>
                  <a:pt x="4" y="1784"/>
                </a:cubicBezTo>
                <a:cubicBezTo>
                  <a:pt x="0" y="1687"/>
                  <a:pt x="193" y="1734"/>
                  <a:pt x="249" y="1437"/>
                </a:cubicBezTo>
                <a:cubicBezTo>
                  <a:pt x="305" y="1140"/>
                  <a:pt x="303" y="0"/>
                  <a:pt x="343" y="1"/>
                </a:cubicBezTo>
                <a:close/>
              </a:path>
            </a:pathLst>
          </a:custGeom>
          <a:pattFill prst="pct50">
            <a:fgClr>
              <a:srgbClr val="FF0000"/>
            </a:fgClr>
            <a:bgClr>
              <a:srgbClr val="FFCC00"/>
            </a:bgClr>
          </a:patt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4" name="Text Box 12">
            <a:extLst>
              <a:ext uri="{FF2B5EF4-FFF2-40B4-BE49-F238E27FC236}">
                <a16:creationId xmlns:a16="http://schemas.microsoft.com/office/drawing/2014/main" id="{CF1858C8-878B-164E-B5BD-ABC8E533B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562601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Hot Mantle</a:t>
            </a:r>
          </a:p>
        </p:txBody>
      </p:sp>
      <p:grpSp>
        <p:nvGrpSpPr>
          <p:cNvPr id="69645" name="Group 13">
            <a:extLst>
              <a:ext uri="{FF2B5EF4-FFF2-40B4-BE49-F238E27FC236}">
                <a16:creationId xmlns:a16="http://schemas.microsoft.com/office/drawing/2014/main" id="{FA9C59FB-A58D-29F9-DB23-6DF192E24DF0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140201"/>
            <a:ext cx="457200" cy="1738313"/>
            <a:chOff x="240" y="2608"/>
            <a:chExt cx="288" cy="1095"/>
          </a:xfrm>
        </p:grpSpPr>
        <p:sp>
          <p:nvSpPr>
            <p:cNvPr id="69646" name="Freeform 14">
              <a:extLst>
                <a:ext uri="{FF2B5EF4-FFF2-40B4-BE49-F238E27FC236}">
                  <a16:creationId xmlns:a16="http://schemas.microsoft.com/office/drawing/2014/main" id="{D0EDD5BA-8C7C-3CD6-0396-FF174BC9F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2608"/>
              <a:ext cx="1" cy="806"/>
            </a:xfrm>
            <a:custGeom>
              <a:avLst/>
              <a:gdLst>
                <a:gd name="T0" fmla="*/ 1 w 1"/>
                <a:gd name="T1" fmla="*/ 806 h 806"/>
                <a:gd name="T2" fmla="*/ 0 w 1"/>
                <a:gd name="T3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806">
                  <a:moveTo>
                    <a:pt x="1" y="806"/>
                  </a:moveTo>
                  <a:cubicBezTo>
                    <a:pt x="1" y="672"/>
                    <a:pt x="0" y="168"/>
                    <a:pt x="0" y="0"/>
                  </a:cubicBezTo>
                </a:path>
              </a:pathLst>
            </a:custGeom>
            <a:noFill/>
            <a:ln w="508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647" name="Text Box 15">
              <a:extLst>
                <a:ext uri="{FF2B5EF4-FFF2-40B4-BE49-F238E27FC236}">
                  <a16:creationId xmlns:a16="http://schemas.microsoft.com/office/drawing/2014/main" id="{1791A956-D7E4-BA50-76F6-E757F1C79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472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1</a:t>
              </a:r>
            </a:p>
          </p:txBody>
        </p:sp>
      </p:grpSp>
      <p:sp>
        <p:nvSpPr>
          <p:cNvPr id="69648" name="Text Box 16">
            <a:extLst>
              <a:ext uri="{FF2B5EF4-FFF2-40B4-BE49-F238E27FC236}">
                <a16:creationId xmlns:a16="http://schemas.microsoft.com/office/drawing/2014/main" id="{3C0AE885-443F-B7AC-C0BC-BDF2DF067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530601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5</a:t>
            </a:r>
          </a:p>
        </p:txBody>
      </p:sp>
      <p:sp>
        <p:nvSpPr>
          <p:cNvPr id="69649" name="Text Box 17">
            <a:extLst>
              <a:ext uri="{FF2B5EF4-FFF2-40B4-BE49-F238E27FC236}">
                <a16:creationId xmlns:a16="http://schemas.microsoft.com/office/drawing/2014/main" id="{5A338A00-5119-DD8D-703C-90ACB2431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311401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6</a:t>
            </a:r>
          </a:p>
        </p:txBody>
      </p:sp>
      <p:sp>
        <p:nvSpPr>
          <p:cNvPr id="69650" name="Text Box 18">
            <a:extLst>
              <a:ext uri="{FF2B5EF4-FFF2-40B4-BE49-F238E27FC236}">
                <a16:creationId xmlns:a16="http://schemas.microsoft.com/office/drawing/2014/main" id="{37F06EBC-5A3D-BAB7-D4BD-65851463E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2313" y="33797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7</a:t>
            </a:r>
          </a:p>
        </p:txBody>
      </p:sp>
      <p:sp>
        <p:nvSpPr>
          <p:cNvPr id="69651" name="Text Box 19">
            <a:extLst>
              <a:ext uri="{FF2B5EF4-FFF2-40B4-BE49-F238E27FC236}">
                <a16:creationId xmlns:a16="http://schemas.microsoft.com/office/drawing/2014/main" id="{3F840E87-F6B1-C194-7478-B4F97B8EA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7563" y="2940051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6</a:t>
            </a:r>
          </a:p>
        </p:txBody>
      </p:sp>
      <p:sp>
        <p:nvSpPr>
          <p:cNvPr id="69652" name="Text Box 20">
            <a:extLst>
              <a:ext uri="{FF2B5EF4-FFF2-40B4-BE49-F238E27FC236}">
                <a16:creationId xmlns:a16="http://schemas.microsoft.com/office/drawing/2014/main" id="{1DBFE1E5-A035-D6D9-4700-996BA100D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3256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6</a:t>
            </a:r>
          </a:p>
        </p:txBody>
      </p:sp>
      <p:sp>
        <p:nvSpPr>
          <p:cNvPr id="69654" name="Text Box 22">
            <a:extLst>
              <a:ext uri="{FF2B5EF4-FFF2-40B4-BE49-F238E27FC236}">
                <a16:creationId xmlns:a16="http://schemas.microsoft.com/office/drawing/2014/main" id="{88E2D041-A5F3-2254-B263-1C9C7DECB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3987801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3</a:t>
            </a:r>
          </a:p>
        </p:txBody>
      </p:sp>
      <p:sp>
        <p:nvSpPr>
          <p:cNvPr id="69655" name="AutoShape 23">
            <a:extLst>
              <a:ext uri="{FF2B5EF4-FFF2-40B4-BE49-F238E27FC236}">
                <a16:creationId xmlns:a16="http://schemas.microsoft.com/office/drawing/2014/main" id="{25BF2064-7C10-DF80-CC7E-2058FBEA8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3911600"/>
            <a:ext cx="838200" cy="457200"/>
          </a:xfrm>
          <a:prstGeom prst="leftArrow">
            <a:avLst>
              <a:gd name="adj1" fmla="val 50000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/>
              <a:t>plate motion</a:t>
            </a:r>
          </a:p>
        </p:txBody>
      </p:sp>
      <p:grpSp>
        <p:nvGrpSpPr>
          <p:cNvPr id="69656" name="Group 24">
            <a:extLst>
              <a:ext uri="{FF2B5EF4-FFF2-40B4-BE49-F238E27FC236}">
                <a16:creationId xmlns:a16="http://schemas.microsoft.com/office/drawing/2014/main" id="{966974B8-B40C-04E4-95AC-FBD2EFE13A27}"/>
              </a:ext>
            </a:extLst>
          </p:cNvPr>
          <p:cNvGrpSpPr>
            <a:grpSpLocks/>
          </p:cNvGrpSpPr>
          <p:nvPr/>
        </p:nvGrpSpPr>
        <p:grpSpPr bwMode="auto">
          <a:xfrm>
            <a:off x="2351088" y="3835400"/>
            <a:ext cx="4108450" cy="1506538"/>
            <a:chOff x="521" y="2416"/>
            <a:chExt cx="2588" cy="949"/>
          </a:xfrm>
        </p:grpSpPr>
        <p:sp>
          <p:nvSpPr>
            <p:cNvPr id="69657" name="Freeform 25">
              <a:extLst>
                <a:ext uri="{FF2B5EF4-FFF2-40B4-BE49-F238E27FC236}">
                  <a16:creationId xmlns:a16="http://schemas.microsoft.com/office/drawing/2014/main" id="{7945F420-226C-F9E4-042D-BF39D64F8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2450"/>
              <a:ext cx="2588" cy="915"/>
            </a:xfrm>
            <a:custGeom>
              <a:avLst/>
              <a:gdLst>
                <a:gd name="T0" fmla="*/ 0 w 2588"/>
                <a:gd name="T1" fmla="*/ 0 h 915"/>
                <a:gd name="T2" fmla="*/ 521 w 2588"/>
                <a:gd name="T3" fmla="*/ 134 h 915"/>
                <a:gd name="T4" fmla="*/ 1499 w 2588"/>
                <a:gd name="T5" fmla="*/ 291 h 915"/>
                <a:gd name="T6" fmla="*/ 2588 w 2588"/>
                <a:gd name="T7" fmla="*/ 915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8" h="915">
                  <a:moveTo>
                    <a:pt x="0" y="0"/>
                  </a:moveTo>
                  <a:cubicBezTo>
                    <a:pt x="87" y="24"/>
                    <a:pt x="271" y="86"/>
                    <a:pt x="521" y="134"/>
                  </a:cubicBezTo>
                  <a:cubicBezTo>
                    <a:pt x="771" y="182"/>
                    <a:pt x="1155" y="161"/>
                    <a:pt x="1499" y="291"/>
                  </a:cubicBezTo>
                  <a:cubicBezTo>
                    <a:pt x="1843" y="421"/>
                    <a:pt x="2361" y="785"/>
                    <a:pt x="2588" y="915"/>
                  </a:cubicBezTo>
                </a:path>
              </a:pathLst>
            </a:custGeom>
            <a:noFill/>
            <a:ln w="1016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658" name="Text Box 26">
              <a:extLst>
                <a:ext uri="{FF2B5EF4-FFF2-40B4-BE49-F238E27FC236}">
                  <a16:creationId xmlns:a16="http://schemas.microsoft.com/office/drawing/2014/main" id="{D1779051-011A-3E0C-3B93-62C7659D71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2416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2</a:t>
              </a:r>
            </a:p>
          </p:txBody>
        </p:sp>
      </p:grpSp>
      <p:sp>
        <p:nvSpPr>
          <p:cNvPr id="69659" name="AutoShape 27">
            <a:extLst>
              <a:ext uri="{FF2B5EF4-FFF2-40B4-BE49-F238E27FC236}">
                <a16:creationId xmlns:a16="http://schemas.microsoft.com/office/drawing/2014/main" id="{853DDB09-0637-3E72-2CE9-81D4405CB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064000"/>
            <a:ext cx="9144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/>
              <a:t>plate motion</a:t>
            </a:r>
          </a:p>
        </p:txBody>
      </p:sp>
      <p:sp>
        <p:nvSpPr>
          <p:cNvPr id="69660" name="Freeform 28">
            <a:extLst>
              <a:ext uri="{FF2B5EF4-FFF2-40B4-BE49-F238E27FC236}">
                <a16:creationId xmlns:a16="http://schemas.microsoft.com/office/drawing/2014/main" id="{AC01C3B5-9BF2-8355-94DC-6A50913F1F73}"/>
              </a:ext>
            </a:extLst>
          </p:cNvPr>
          <p:cNvSpPr>
            <a:spLocks/>
          </p:cNvSpPr>
          <p:nvPr/>
        </p:nvSpPr>
        <p:spPr bwMode="auto">
          <a:xfrm>
            <a:off x="2338388" y="4802189"/>
            <a:ext cx="3071812" cy="1692275"/>
          </a:xfrm>
          <a:custGeom>
            <a:avLst/>
            <a:gdLst>
              <a:gd name="T0" fmla="*/ 0 w 1935"/>
              <a:gd name="T1" fmla="*/ 1066 h 1066"/>
              <a:gd name="T2" fmla="*/ 207 w 1935"/>
              <a:gd name="T3" fmla="*/ 159 h 1066"/>
              <a:gd name="T4" fmla="*/ 1071 w 1935"/>
              <a:gd name="T5" fmla="*/ 111 h 1066"/>
              <a:gd name="T6" fmla="*/ 1935 w 1935"/>
              <a:gd name="T7" fmla="*/ 687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35" h="1066">
                <a:moveTo>
                  <a:pt x="0" y="1066"/>
                </a:moveTo>
                <a:cubicBezTo>
                  <a:pt x="35" y="915"/>
                  <a:pt x="28" y="318"/>
                  <a:pt x="207" y="159"/>
                </a:cubicBezTo>
                <a:cubicBezTo>
                  <a:pt x="386" y="0"/>
                  <a:pt x="783" y="23"/>
                  <a:pt x="1071" y="111"/>
                </a:cubicBezTo>
                <a:cubicBezTo>
                  <a:pt x="1359" y="199"/>
                  <a:pt x="1647" y="443"/>
                  <a:pt x="1935" y="687"/>
                </a:cubicBezTo>
              </a:path>
            </a:pathLst>
          </a:cu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1" name="Freeform 29">
            <a:extLst>
              <a:ext uri="{FF2B5EF4-FFF2-40B4-BE49-F238E27FC236}">
                <a16:creationId xmlns:a16="http://schemas.microsoft.com/office/drawing/2014/main" id="{7B7C551A-93B8-D35D-9D33-D24660FBA36A}"/>
              </a:ext>
            </a:extLst>
          </p:cNvPr>
          <p:cNvSpPr>
            <a:spLocks/>
          </p:cNvSpPr>
          <p:nvPr/>
        </p:nvSpPr>
        <p:spPr bwMode="auto">
          <a:xfrm>
            <a:off x="8105775" y="4741863"/>
            <a:ext cx="2324100" cy="1414462"/>
          </a:xfrm>
          <a:custGeom>
            <a:avLst/>
            <a:gdLst>
              <a:gd name="T0" fmla="*/ 1464 w 1464"/>
              <a:gd name="T1" fmla="*/ 15 h 891"/>
              <a:gd name="T2" fmla="*/ 951 w 1464"/>
              <a:gd name="T3" fmla="*/ 31 h 891"/>
              <a:gd name="T4" fmla="*/ 344 w 1464"/>
              <a:gd name="T5" fmla="*/ 204 h 891"/>
              <a:gd name="T6" fmla="*/ 20 w 1464"/>
              <a:gd name="T7" fmla="*/ 559 h 891"/>
              <a:gd name="T8" fmla="*/ 225 w 1464"/>
              <a:gd name="T9" fmla="*/ 891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4" h="891">
                <a:moveTo>
                  <a:pt x="1464" y="15"/>
                </a:moveTo>
                <a:cubicBezTo>
                  <a:pt x="1379" y="16"/>
                  <a:pt x="1138" y="0"/>
                  <a:pt x="951" y="31"/>
                </a:cubicBezTo>
                <a:cubicBezTo>
                  <a:pt x="764" y="62"/>
                  <a:pt x="499" y="116"/>
                  <a:pt x="344" y="204"/>
                </a:cubicBezTo>
                <a:cubicBezTo>
                  <a:pt x="189" y="292"/>
                  <a:pt x="40" y="445"/>
                  <a:pt x="20" y="559"/>
                </a:cubicBezTo>
                <a:cubicBezTo>
                  <a:pt x="0" y="673"/>
                  <a:pt x="182" y="822"/>
                  <a:pt x="225" y="891"/>
                </a:cubicBezTo>
              </a:path>
            </a:pathLst>
          </a:cu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2" name="Line 30">
            <a:extLst>
              <a:ext uri="{FF2B5EF4-FFF2-40B4-BE49-F238E27FC236}">
                <a16:creationId xmlns:a16="http://schemas.microsoft.com/office/drawing/2014/main" id="{FFB2F262-D2F5-AD4C-D67D-F75AD84ACF3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4140200"/>
            <a:ext cx="1905000" cy="11430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3" name="Freeform 31">
            <a:extLst>
              <a:ext uri="{FF2B5EF4-FFF2-40B4-BE49-F238E27FC236}">
                <a16:creationId xmlns:a16="http://schemas.microsoft.com/office/drawing/2014/main" id="{64950F75-A184-F783-8EBC-FF362D896416}"/>
              </a:ext>
            </a:extLst>
          </p:cNvPr>
          <p:cNvSpPr>
            <a:spLocks/>
          </p:cNvSpPr>
          <p:nvPr/>
        </p:nvSpPr>
        <p:spPr bwMode="auto">
          <a:xfrm flipH="1">
            <a:off x="4191000" y="2387600"/>
            <a:ext cx="2947988" cy="1447800"/>
          </a:xfrm>
          <a:custGeom>
            <a:avLst/>
            <a:gdLst>
              <a:gd name="T0" fmla="*/ 0 w 1665"/>
              <a:gd name="T1" fmla="*/ 0 h 891"/>
              <a:gd name="T2" fmla="*/ 1018 w 1665"/>
              <a:gd name="T3" fmla="*/ 757 h 891"/>
              <a:gd name="T4" fmla="*/ 1665 w 1665"/>
              <a:gd name="T5" fmla="*/ 805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65" h="891">
                <a:moveTo>
                  <a:pt x="0" y="0"/>
                </a:moveTo>
                <a:cubicBezTo>
                  <a:pt x="170" y="126"/>
                  <a:pt x="741" y="623"/>
                  <a:pt x="1018" y="757"/>
                </a:cubicBezTo>
                <a:cubicBezTo>
                  <a:pt x="1295" y="891"/>
                  <a:pt x="1530" y="795"/>
                  <a:pt x="1665" y="805"/>
                </a:cubicBezTo>
              </a:path>
            </a:pathLst>
          </a:custGeom>
          <a:noFill/>
          <a:ln w="1016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4" name="Text Box 32">
            <a:extLst>
              <a:ext uri="{FF2B5EF4-FFF2-40B4-BE49-F238E27FC236}">
                <a16:creationId xmlns:a16="http://schemas.microsoft.com/office/drawing/2014/main" id="{3F5F7F92-85B9-B3A9-E80E-BB4286D84393}"/>
              </a:ext>
            </a:extLst>
          </p:cNvPr>
          <p:cNvSpPr txBox="1">
            <a:spLocks noChangeArrowheads="1"/>
          </p:cNvSpPr>
          <p:nvPr/>
        </p:nvSpPr>
        <p:spPr bwMode="auto">
          <a:xfrm rot="1760740">
            <a:off x="5568951" y="4448175"/>
            <a:ext cx="1190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/>
              <a:t>Earthquakes</a:t>
            </a:r>
          </a:p>
        </p:txBody>
      </p:sp>
      <p:pic>
        <p:nvPicPr>
          <p:cNvPr id="69665" name="Picture 33">
            <a:extLst>
              <a:ext uri="{FF2B5EF4-FFF2-40B4-BE49-F238E27FC236}">
                <a16:creationId xmlns:a16="http://schemas.microsoft.com/office/drawing/2014/main" id="{0EA7FF24-9354-53E1-612C-CCA2C8012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0" t="62744" r="25235"/>
          <a:stretch>
            <a:fillRect/>
          </a:stretch>
        </p:blipFill>
        <p:spPr bwMode="auto">
          <a:xfrm>
            <a:off x="5334000" y="1524001"/>
            <a:ext cx="4044950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66" name="Freeform 34">
            <a:extLst>
              <a:ext uri="{FF2B5EF4-FFF2-40B4-BE49-F238E27FC236}">
                <a16:creationId xmlns:a16="http://schemas.microsoft.com/office/drawing/2014/main" id="{0D782D86-7090-0F10-882D-D44D36F1C651}"/>
              </a:ext>
            </a:extLst>
          </p:cNvPr>
          <p:cNvSpPr>
            <a:spLocks/>
          </p:cNvSpPr>
          <p:nvPr/>
        </p:nvSpPr>
        <p:spPr bwMode="auto">
          <a:xfrm>
            <a:off x="6831013" y="4926014"/>
            <a:ext cx="901700" cy="714375"/>
          </a:xfrm>
          <a:custGeom>
            <a:avLst/>
            <a:gdLst>
              <a:gd name="T0" fmla="*/ 421 w 568"/>
              <a:gd name="T1" fmla="*/ 424 h 450"/>
              <a:gd name="T2" fmla="*/ 42 w 568"/>
              <a:gd name="T3" fmla="*/ 187 h 450"/>
              <a:gd name="T4" fmla="*/ 168 w 568"/>
              <a:gd name="T5" fmla="*/ 6 h 450"/>
              <a:gd name="T6" fmla="*/ 508 w 568"/>
              <a:gd name="T7" fmla="*/ 148 h 450"/>
              <a:gd name="T8" fmla="*/ 531 w 568"/>
              <a:gd name="T9" fmla="*/ 345 h 450"/>
              <a:gd name="T10" fmla="*/ 421 w 568"/>
              <a:gd name="T11" fmla="*/ 424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8" h="450">
                <a:moveTo>
                  <a:pt x="421" y="424"/>
                </a:moveTo>
                <a:cubicBezTo>
                  <a:pt x="340" y="398"/>
                  <a:pt x="84" y="257"/>
                  <a:pt x="42" y="187"/>
                </a:cubicBezTo>
                <a:cubicBezTo>
                  <a:pt x="0" y="117"/>
                  <a:pt x="90" y="12"/>
                  <a:pt x="168" y="6"/>
                </a:cubicBezTo>
                <a:cubicBezTo>
                  <a:pt x="246" y="0"/>
                  <a:pt x="448" y="92"/>
                  <a:pt x="508" y="148"/>
                </a:cubicBezTo>
                <a:cubicBezTo>
                  <a:pt x="568" y="204"/>
                  <a:pt x="543" y="299"/>
                  <a:pt x="531" y="345"/>
                </a:cubicBezTo>
                <a:cubicBezTo>
                  <a:pt x="519" y="391"/>
                  <a:pt x="502" y="450"/>
                  <a:pt x="421" y="424"/>
                </a:cubicBezTo>
                <a:close/>
              </a:path>
            </a:pathLst>
          </a:custGeom>
          <a:pattFill prst="pct70">
            <a:fgClr>
              <a:srgbClr val="FF6600"/>
            </a:fgClr>
            <a:bgClr>
              <a:srgbClr val="FFCC00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7" name="Freeform 35">
            <a:extLst>
              <a:ext uri="{FF2B5EF4-FFF2-40B4-BE49-F238E27FC236}">
                <a16:creationId xmlns:a16="http://schemas.microsoft.com/office/drawing/2014/main" id="{02F171DC-556F-70D9-7FA0-F939FB5BC2C8}"/>
              </a:ext>
            </a:extLst>
          </p:cNvPr>
          <p:cNvSpPr>
            <a:spLocks/>
          </p:cNvSpPr>
          <p:nvPr/>
        </p:nvSpPr>
        <p:spPr bwMode="auto">
          <a:xfrm>
            <a:off x="7323138" y="2447925"/>
            <a:ext cx="12700" cy="2605088"/>
          </a:xfrm>
          <a:custGeom>
            <a:avLst/>
            <a:gdLst>
              <a:gd name="T0" fmla="*/ 8 w 8"/>
              <a:gd name="T1" fmla="*/ 1641 h 1641"/>
              <a:gd name="T2" fmla="*/ 0 w 8"/>
              <a:gd name="T3" fmla="*/ 0 h 164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" h="1641">
                <a:moveTo>
                  <a:pt x="8" y="1641"/>
                </a:moveTo>
                <a:cubicBezTo>
                  <a:pt x="7" y="1368"/>
                  <a:pt x="1" y="273"/>
                  <a:pt x="0" y="0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8" name="Text Box 36">
            <a:extLst>
              <a:ext uri="{FF2B5EF4-FFF2-40B4-BE49-F238E27FC236}">
                <a16:creationId xmlns:a16="http://schemas.microsoft.com/office/drawing/2014/main" id="{93D3DAAD-3A3D-2A4D-C61C-B9480CF29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100" y="5156201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4</a:t>
            </a:r>
          </a:p>
        </p:txBody>
      </p:sp>
      <p:sp>
        <p:nvSpPr>
          <p:cNvPr id="69670" name="AutoShape 38">
            <a:extLst>
              <a:ext uri="{FF2B5EF4-FFF2-40B4-BE49-F238E27FC236}">
                <a16:creationId xmlns:a16="http://schemas.microsoft.com/office/drawing/2014/main" id="{658AB230-084A-1DE5-C01B-6B87CCBE2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4576" y="211138"/>
            <a:ext cx="4873625" cy="1731962"/>
          </a:xfrm>
          <a:prstGeom prst="cloudCallout">
            <a:avLst>
              <a:gd name="adj1" fmla="val -65"/>
              <a:gd name="adj2" fmla="val 6732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2400" b="1"/>
              <a:t>Volcanic Explosion</a:t>
            </a:r>
          </a:p>
          <a:p>
            <a:pPr algn="ctr"/>
            <a:r>
              <a:rPr lang="en-US" altLang="en-US"/>
              <a:t>Extrusive Igneous Rock</a:t>
            </a:r>
          </a:p>
        </p:txBody>
      </p:sp>
      <p:pic>
        <p:nvPicPr>
          <p:cNvPr id="69669" name="Picture 37">
            <a:extLst>
              <a:ext uri="{FF2B5EF4-FFF2-40B4-BE49-F238E27FC236}">
                <a16:creationId xmlns:a16="http://schemas.microsoft.com/office/drawing/2014/main" id="{5E4FE03A-57F6-8CF3-B7D6-397F960A2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0" t="62744" r="25235"/>
          <a:stretch>
            <a:fillRect/>
          </a:stretch>
        </p:blipFill>
        <p:spPr bwMode="auto">
          <a:xfrm>
            <a:off x="5181600" y="1371601"/>
            <a:ext cx="4044950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71" name="Line 39">
            <a:extLst>
              <a:ext uri="{FF2B5EF4-FFF2-40B4-BE49-F238E27FC236}">
                <a16:creationId xmlns:a16="http://schemas.microsoft.com/office/drawing/2014/main" id="{A8146AF4-DC52-17DD-CC5B-4CB33739D0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16600" y="2387600"/>
            <a:ext cx="1320800" cy="97790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2" name="Line 40">
            <a:extLst>
              <a:ext uri="{FF2B5EF4-FFF2-40B4-BE49-F238E27FC236}">
                <a16:creationId xmlns:a16="http://schemas.microsoft.com/office/drawing/2014/main" id="{9B52A852-9A84-D059-57F8-7512E50C0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9200" y="2413000"/>
            <a:ext cx="863600" cy="74930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3" name="Freeform 41">
            <a:extLst>
              <a:ext uri="{FF2B5EF4-FFF2-40B4-BE49-F238E27FC236}">
                <a16:creationId xmlns:a16="http://schemas.microsoft.com/office/drawing/2014/main" id="{009C04E6-56AF-A2D0-3E18-5887B5CB2490}"/>
              </a:ext>
            </a:extLst>
          </p:cNvPr>
          <p:cNvSpPr>
            <a:spLocks/>
          </p:cNvSpPr>
          <p:nvPr/>
        </p:nvSpPr>
        <p:spPr bwMode="auto">
          <a:xfrm>
            <a:off x="2794000" y="3543300"/>
            <a:ext cx="2819400" cy="622300"/>
          </a:xfrm>
          <a:custGeom>
            <a:avLst/>
            <a:gdLst>
              <a:gd name="T0" fmla="*/ 1776 w 1776"/>
              <a:gd name="T1" fmla="*/ 0 h 392"/>
              <a:gd name="T2" fmla="*/ 1504 w 1776"/>
              <a:gd name="T3" fmla="*/ 88 h 392"/>
              <a:gd name="T4" fmla="*/ 1224 w 1776"/>
              <a:gd name="T5" fmla="*/ 120 h 392"/>
              <a:gd name="T6" fmla="*/ 0 w 1776"/>
              <a:gd name="T7" fmla="*/ 184 h 392"/>
              <a:gd name="T8" fmla="*/ 480 w 1776"/>
              <a:gd name="T9" fmla="*/ 200 h 392"/>
              <a:gd name="T10" fmla="*/ 1024 w 1776"/>
              <a:gd name="T11" fmla="*/ 176 h 392"/>
              <a:gd name="T12" fmla="*/ 1464 w 1776"/>
              <a:gd name="T13" fmla="*/ 392 h 392"/>
              <a:gd name="T14" fmla="*/ 1536 w 1776"/>
              <a:gd name="T15" fmla="*/ 248 h 392"/>
              <a:gd name="T16" fmla="*/ 1776 w 1776"/>
              <a:gd name="T17" fmla="*/ 0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76" h="392">
                <a:moveTo>
                  <a:pt x="1776" y="0"/>
                </a:moveTo>
                <a:lnTo>
                  <a:pt x="1504" y="88"/>
                </a:lnTo>
                <a:lnTo>
                  <a:pt x="1224" y="120"/>
                </a:lnTo>
                <a:lnTo>
                  <a:pt x="0" y="184"/>
                </a:lnTo>
                <a:lnTo>
                  <a:pt x="480" y="200"/>
                </a:lnTo>
                <a:lnTo>
                  <a:pt x="1024" y="176"/>
                </a:lnTo>
                <a:lnTo>
                  <a:pt x="1464" y="392"/>
                </a:lnTo>
                <a:lnTo>
                  <a:pt x="1536" y="248"/>
                </a:lnTo>
                <a:lnTo>
                  <a:pt x="1776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4" name="Freeform 42">
            <a:extLst>
              <a:ext uri="{FF2B5EF4-FFF2-40B4-BE49-F238E27FC236}">
                <a16:creationId xmlns:a16="http://schemas.microsoft.com/office/drawing/2014/main" id="{828EE901-FCBD-C55D-5ECC-42BBE60663EA}"/>
              </a:ext>
            </a:extLst>
          </p:cNvPr>
          <p:cNvSpPr>
            <a:spLocks/>
          </p:cNvSpPr>
          <p:nvPr/>
        </p:nvSpPr>
        <p:spPr bwMode="auto">
          <a:xfrm>
            <a:off x="8234364" y="3008314"/>
            <a:ext cx="2179637" cy="325437"/>
          </a:xfrm>
          <a:custGeom>
            <a:avLst/>
            <a:gdLst>
              <a:gd name="T0" fmla="*/ 5 w 1373"/>
              <a:gd name="T1" fmla="*/ 9 h 205"/>
              <a:gd name="T2" fmla="*/ 325 w 1373"/>
              <a:gd name="T3" fmla="*/ 121 h 205"/>
              <a:gd name="T4" fmla="*/ 1373 w 1373"/>
              <a:gd name="T5" fmla="*/ 137 h 205"/>
              <a:gd name="T6" fmla="*/ 1373 w 1373"/>
              <a:gd name="T7" fmla="*/ 185 h 205"/>
              <a:gd name="T8" fmla="*/ 293 w 1373"/>
              <a:gd name="T9" fmla="*/ 177 h 205"/>
              <a:gd name="T10" fmla="*/ 5 w 1373"/>
              <a:gd name="T11" fmla="*/ 9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3" h="205">
                <a:moveTo>
                  <a:pt x="5" y="9"/>
                </a:moveTo>
                <a:cubicBezTo>
                  <a:pt x="10" y="0"/>
                  <a:pt x="97" y="100"/>
                  <a:pt x="325" y="121"/>
                </a:cubicBezTo>
                <a:cubicBezTo>
                  <a:pt x="553" y="142"/>
                  <a:pt x="1198" y="126"/>
                  <a:pt x="1373" y="137"/>
                </a:cubicBezTo>
                <a:lnTo>
                  <a:pt x="1373" y="185"/>
                </a:lnTo>
                <a:cubicBezTo>
                  <a:pt x="1193" y="192"/>
                  <a:pt x="518" y="205"/>
                  <a:pt x="293" y="177"/>
                </a:cubicBezTo>
                <a:cubicBezTo>
                  <a:pt x="68" y="149"/>
                  <a:pt x="0" y="18"/>
                  <a:pt x="5" y="9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5" name="Text Box 43">
            <a:extLst>
              <a:ext uri="{FF2B5EF4-FFF2-40B4-BE49-F238E27FC236}">
                <a16:creationId xmlns:a16="http://schemas.microsoft.com/office/drawing/2014/main" id="{06A7058B-127E-EEE7-6631-7081C036D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6" y="130176"/>
            <a:ext cx="8704263" cy="366713"/>
          </a:xfrm>
          <a:prstGeom prst="rect">
            <a:avLst/>
          </a:prstGeom>
          <a:solidFill>
            <a:srgbClr val="9966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dirty="0">
                <a:latin typeface="Goudy Stout" panose="0202090407030B020401" pitchFamily="18" charset="0"/>
              </a:rPr>
              <a:t>Continental collides with Oceanic:</a:t>
            </a:r>
          </a:p>
        </p:txBody>
      </p:sp>
      <p:sp>
        <p:nvSpPr>
          <p:cNvPr id="69676" name="Text Box 44">
            <a:extLst>
              <a:ext uri="{FF2B5EF4-FFF2-40B4-BE49-F238E27FC236}">
                <a16:creationId xmlns:a16="http://schemas.microsoft.com/office/drawing/2014/main" id="{5BA83CF1-7A2F-6C56-383A-BBD6BAE40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5903913"/>
            <a:ext cx="116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/>
              <a:t>Divergent</a:t>
            </a:r>
          </a:p>
        </p:txBody>
      </p:sp>
      <p:sp>
        <p:nvSpPr>
          <p:cNvPr id="69677" name="Text Box 45">
            <a:extLst>
              <a:ext uri="{FF2B5EF4-FFF2-40B4-BE49-F238E27FC236}">
                <a16:creationId xmlns:a16="http://schemas.microsoft.com/office/drawing/2014/main" id="{2A2784FE-59B4-FEC8-59CB-A1EC1839C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5980113"/>
            <a:ext cx="1365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/>
              <a:t>Convergent</a:t>
            </a:r>
          </a:p>
        </p:txBody>
      </p:sp>
      <p:sp>
        <p:nvSpPr>
          <p:cNvPr id="69678" name="Text Box 46">
            <a:extLst>
              <a:ext uri="{FF2B5EF4-FFF2-40B4-BE49-F238E27FC236}">
                <a16:creationId xmlns:a16="http://schemas.microsoft.com/office/drawing/2014/main" id="{1F52CA69-F276-ABD8-0872-FE3E3806E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325" y="47609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3571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69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9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69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69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2000"/>
                                        <p:tgtEl>
                                          <p:spTgt spid="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2000"/>
                                        <p:tgtEl>
                                          <p:spTgt spid="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 animBg="1"/>
      <p:bldP spid="69638" grpId="0"/>
      <p:bldP spid="69648" grpId="0"/>
      <p:bldP spid="69649" grpId="0"/>
      <p:bldP spid="69650" grpId="0"/>
      <p:bldP spid="69651" grpId="0"/>
      <p:bldP spid="69652" grpId="0"/>
      <p:bldP spid="69654" grpId="0"/>
      <p:bldP spid="69655" grpId="0" animBg="1"/>
      <p:bldP spid="69659" grpId="0" animBg="1"/>
      <p:bldP spid="69664" grpId="0"/>
      <p:bldP spid="69668" grpId="0"/>
      <p:bldP spid="69670" grpId="0" animBg="1"/>
      <p:bldP spid="69670" grpId="1" animBg="1"/>
      <p:bldP spid="696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reeform 2">
            <a:extLst>
              <a:ext uri="{FF2B5EF4-FFF2-40B4-BE49-F238E27FC236}">
                <a16:creationId xmlns:a16="http://schemas.microsoft.com/office/drawing/2014/main" id="{E8893102-F553-787B-9ED5-60BDE621DB5B}"/>
              </a:ext>
            </a:extLst>
          </p:cNvPr>
          <p:cNvSpPr>
            <a:spLocks/>
          </p:cNvSpPr>
          <p:nvPr/>
        </p:nvSpPr>
        <p:spPr bwMode="auto">
          <a:xfrm>
            <a:off x="1828800" y="3771901"/>
            <a:ext cx="6108700" cy="2608263"/>
          </a:xfrm>
          <a:custGeom>
            <a:avLst/>
            <a:gdLst>
              <a:gd name="T0" fmla="*/ 1441 w 3369"/>
              <a:gd name="T1" fmla="*/ 0 h 1643"/>
              <a:gd name="T2" fmla="*/ 3369 w 3369"/>
              <a:gd name="T3" fmla="*/ 1328 h 1643"/>
              <a:gd name="T4" fmla="*/ 3101 w 3369"/>
              <a:gd name="T5" fmla="*/ 1643 h 1643"/>
              <a:gd name="T6" fmla="*/ 1249 w 3369"/>
              <a:gd name="T7" fmla="*/ 480 h 1643"/>
              <a:gd name="T8" fmla="*/ 8 w 3369"/>
              <a:gd name="T9" fmla="*/ 468 h 1643"/>
              <a:gd name="T10" fmla="*/ 0 w 3369"/>
              <a:gd name="T11" fmla="*/ 2 h 1643"/>
              <a:gd name="T12" fmla="*/ 1441 w 3369"/>
              <a:gd name="T13" fmla="*/ 0 h 1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69" h="1643">
                <a:moveTo>
                  <a:pt x="1441" y="0"/>
                </a:moveTo>
                <a:cubicBezTo>
                  <a:pt x="2002" y="221"/>
                  <a:pt x="3092" y="1054"/>
                  <a:pt x="3369" y="1328"/>
                </a:cubicBezTo>
                <a:lnTo>
                  <a:pt x="3101" y="1643"/>
                </a:lnTo>
                <a:cubicBezTo>
                  <a:pt x="2748" y="1502"/>
                  <a:pt x="1764" y="676"/>
                  <a:pt x="1249" y="480"/>
                </a:cubicBezTo>
                <a:lnTo>
                  <a:pt x="8" y="468"/>
                </a:lnTo>
                <a:lnTo>
                  <a:pt x="0" y="2"/>
                </a:lnTo>
                <a:lnTo>
                  <a:pt x="1441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60001"/>
                </a:schemeClr>
              </a:gs>
              <a:gs pos="100000">
                <a:srgbClr val="FFCC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59" name="Freeform 3">
            <a:extLst>
              <a:ext uri="{FF2B5EF4-FFF2-40B4-BE49-F238E27FC236}">
                <a16:creationId xmlns:a16="http://schemas.microsoft.com/office/drawing/2014/main" id="{83026ACF-958A-0B0F-A1A6-122C5F8CA6F7}"/>
              </a:ext>
            </a:extLst>
          </p:cNvPr>
          <p:cNvSpPr>
            <a:spLocks/>
          </p:cNvSpPr>
          <p:nvPr/>
        </p:nvSpPr>
        <p:spPr bwMode="auto">
          <a:xfrm>
            <a:off x="5119688" y="2133601"/>
            <a:ext cx="5319712" cy="3344863"/>
          </a:xfrm>
          <a:custGeom>
            <a:avLst/>
            <a:gdLst>
              <a:gd name="T0" fmla="*/ 0 w 3351"/>
              <a:gd name="T1" fmla="*/ 1215 h 2107"/>
              <a:gd name="T2" fmla="*/ 142 w 3351"/>
              <a:gd name="T3" fmla="*/ 979 h 2107"/>
              <a:gd name="T4" fmla="*/ 1270 w 3351"/>
              <a:gd name="T5" fmla="*/ 142 h 2107"/>
              <a:gd name="T6" fmla="*/ 1380 w 3351"/>
              <a:gd name="T7" fmla="*/ 0 h 2107"/>
              <a:gd name="T8" fmla="*/ 1522 w 3351"/>
              <a:gd name="T9" fmla="*/ 142 h 2107"/>
              <a:gd name="T10" fmla="*/ 2556 w 3351"/>
              <a:gd name="T11" fmla="*/ 979 h 2107"/>
              <a:gd name="T12" fmla="*/ 3351 w 3351"/>
              <a:gd name="T13" fmla="*/ 984 h 2107"/>
              <a:gd name="T14" fmla="*/ 3351 w 3351"/>
              <a:gd name="T15" fmla="*/ 1512 h 2107"/>
              <a:gd name="T16" fmla="*/ 2535 w 3351"/>
              <a:gd name="T17" fmla="*/ 1512 h 2107"/>
              <a:gd name="T18" fmla="*/ 1420 w 3351"/>
              <a:gd name="T19" fmla="*/ 2107 h 2107"/>
              <a:gd name="T20" fmla="*/ 875 w 3351"/>
              <a:gd name="T21" fmla="*/ 1728 h 2107"/>
              <a:gd name="T22" fmla="*/ 0 w 3351"/>
              <a:gd name="T23" fmla="*/ 1215 h 2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51" h="2107">
                <a:moveTo>
                  <a:pt x="0" y="1215"/>
                </a:moveTo>
                <a:lnTo>
                  <a:pt x="142" y="979"/>
                </a:lnTo>
                <a:lnTo>
                  <a:pt x="1270" y="142"/>
                </a:lnTo>
                <a:lnTo>
                  <a:pt x="1380" y="0"/>
                </a:lnTo>
                <a:lnTo>
                  <a:pt x="1522" y="142"/>
                </a:lnTo>
                <a:lnTo>
                  <a:pt x="2556" y="979"/>
                </a:lnTo>
                <a:lnTo>
                  <a:pt x="3351" y="984"/>
                </a:lnTo>
                <a:lnTo>
                  <a:pt x="3351" y="1512"/>
                </a:lnTo>
                <a:lnTo>
                  <a:pt x="2535" y="1512"/>
                </a:lnTo>
                <a:lnTo>
                  <a:pt x="1420" y="2107"/>
                </a:lnTo>
                <a:lnTo>
                  <a:pt x="875" y="1728"/>
                </a:lnTo>
                <a:lnTo>
                  <a:pt x="0" y="1215"/>
                </a:lnTo>
                <a:close/>
              </a:path>
            </a:pathLst>
          </a:custGeom>
          <a:solidFill>
            <a:srgbClr val="FF99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60" name="Freeform 4">
            <a:extLst>
              <a:ext uri="{FF2B5EF4-FFF2-40B4-BE49-F238E27FC236}">
                <a16:creationId xmlns:a16="http://schemas.microsoft.com/office/drawing/2014/main" id="{64AA9D2C-6977-6834-5690-8E940082B553}"/>
              </a:ext>
            </a:extLst>
          </p:cNvPr>
          <p:cNvSpPr>
            <a:spLocks/>
          </p:cNvSpPr>
          <p:nvPr/>
        </p:nvSpPr>
        <p:spPr bwMode="auto">
          <a:xfrm>
            <a:off x="5545139" y="2576513"/>
            <a:ext cx="4897437" cy="2863850"/>
          </a:xfrm>
          <a:custGeom>
            <a:avLst/>
            <a:gdLst>
              <a:gd name="T0" fmla="*/ 0 w 3085"/>
              <a:gd name="T1" fmla="*/ 952 h 1804"/>
              <a:gd name="T2" fmla="*/ 173 w 3085"/>
              <a:gd name="T3" fmla="*/ 645 h 1804"/>
              <a:gd name="T4" fmla="*/ 962 w 3085"/>
              <a:gd name="T5" fmla="*/ 76 h 1804"/>
              <a:gd name="T6" fmla="*/ 1475 w 3085"/>
              <a:gd name="T7" fmla="*/ 187 h 1804"/>
              <a:gd name="T8" fmla="*/ 2225 w 3085"/>
              <a:gd name="T9" fmla="*/ 802 h 1804"/>
              <a:gd name="T10" fmla="*/ 3077 w 3085"/>
              <a:gd name="T11" fmla="*/ 850 h 1804"/>
              <a:gd name="T12" fmla="*/ 3085 w 3085"/>
              <a:gd name="T13" fmla="*/ 1228 h 1804"/>
              <a:gd name="T14" fmla="*/ 2241 w 3085"/>
              <a:gd name="T15" fmla="*/ 1236 h 1804"/>
              <a:gd name="T16" fmla="*/ 1152 w 3085"/>
              <a:gd name="T17" fmla="*/ 1804 h 1804"/>
              <a:gd name="T18" fmla="*/ 16 w 3085"/>
              <a:gd name="T19" fmla="*/ 1086 h 1804"/>
              <a:gd name="T20" fmla="*/ 0 w 3085"/>
              <a:gd name="T21" fmla="*/ 952 h 1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85" h="1804">
                <a:moveTo>
                  <a:pt x="0" y="952"/>
                </a:moveTo>
                <a:cubicBezTo>
                  <a:pt x="6" y="871"/>
                  <a:pt x="13" y="791"/>
                  <a:pt x="173" y="645"/>
                </a:cubicBezTo>
                <a:cubicBezTo>
                  <a:pt x="333" y="499"/>
                  <a:pt x="745" y="152"/>
                  <a:pt x="962" y="76"/>
                </a:cubicBezTo>
                <a:cubicBezTo>
                  <a:pt x="1179" y="0"/>
                  <a:pt x="1265" y="66"/>
                  <a:pt x="1475" y="187"/>
                </a:cubicBezTo>
                <a:cubicBezTo>
                  <a:pt x="1685" y="308"/>
                  <a:pt x="1958" y="692"/>
                  <a:pt x="2225" y="802"/>
                </a:cubicBezTo>
                <a:lnTo>
                  <a:pt x="3077" y="850"/>
                </a:lnTo>
                <a:lnTo>
                  <a:pt x="3085" y="1228"/>
                </a:lnTo>
                <a:lnTo>
                  <a:pt x="2241" y="1236"/>
                </a:lnTo>
                <a:lnTo>
                  <a:pt x="1152" y="1804"/>
                </a:lnTo>
                <a:lnTo>
                  <a:pt x="16" y="1086"/>
                </a:lnTo>
                <a:cubicBezTo>
                  <a:pt x="16" y="1086"/>
                  <a:pt x="0" y="952"/>
                  <a:pt x="0" y="95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61" name="Freeform 5">
            <a:extLst>
              <a:ext uri="{FF2B5EF4-FFF2-40B4-BE49-F238E27FC236}">
                <a16:creationId xmlns:a16="http://schemas.microsoft.com/office/drawing/2014/main" id="{ED2D0BF2-2036-FA57-29C4-711924B3AD8C}"/>
              </a:ext>
            </a:extLst>
          </p:cNvPr>
          <p:cNvSpPr>
            <a:spLocks/>
          </p:cNvSpPr>
          <p:nvPr/>
        </p:nvSpPr>
        <p:spPr bwMode="auto">
          <a:xfrm>
            <a:off x="1828800" y="4525964"/>
            <a:ext cx="8610600" cy="1912937"/>
          </a:xfrm>
          <a:custGeom>
            <a:avLst/>
            <a:gdLst>
              <a:gd name="T0" fmla="*/ 1410 w 5424"/>
              <a:gd name="T1" fmla="*/ 0 h 1205"/>
              <a:gd name="T2" fmla="*/ 1512 w 5424"/>
              <a:gd name="T3" fmla="*/ 32 h 1205"/>
              <a:gd name="T4" fmla="*/ 2049 w 5424"/>
              <a:gd name="T5" fmla="*/ 284 h 1205"/>
              <a:gd name="T6" fmla="*/ 3035 w 5424"/>
              <a:gd name="T7" fmla="*/ 892 h 1205"/>
              <a:gd name="T8" fmla="*/ 3414 w 5424"/>
              <a:gd name="T9" fmla="*/ 553 h 1205"/>
              <a:gd name="T10" fmla="*/ 3501 w 5424"/>
              <a:gd name="T11" fmla="*/ 576 h 1205"/>
              <a:gd name="T12" fmla="*/ 4590 w 5424"/>
              <a:gd name="T13" fmla="*/ 0 h 1205"/>
              <a:gd name="T14" fmla="*/ 5424 w 5424"/>
              <a:gd name="T15" fmla="*/ 5 h 1205"/>
              <a:gd name="T16" fmla="*/ 5424 w 5424"/>
              <a:gd name="T17" fmla="*/ 1205 h 1205"/>
              <a:gd name="T18" fmla="*/ 0 w 5424"/>
              <a:gd name="T19" fmla="*/ 1205 h 1205"/>
              <a:gd name="T20" fmla="*/ 0 w 5424"/>
              <a:gd name="T21" fmla="*/ 5 h 1205"/>
              <a:gd name="T22" fmla="*/ 1410 w 5424"/>
              <a:gd name="T23" fmla="*/ 0 h 1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424" h="1205">
                <a:moveTo>
                  <a:pt x="1410" y="0"/>
                </a:moveTo>
                <a:lnTo>
                  <a:pt x="1512" y="32"/>
                </a:lnTo>
                <a:lnTo>
                  <a:pt x="2049" y="284"/>
                </a:lnTo>
                <a:lnTo>
                  <a:pt x="3035" y="892"/>
                </a:lnTo>
                <a:lnTo>
                  <a:pt x="3414" y="553"/>
                </a:lnTo>
                <a:lnTo>
                  <a:pt x="3501" y="576"/>
                </a:lnTo>
                <a:lnTo>
                  <a:pt x="4590" y="0"/>
                </a:lnTo>
                <a:lnTo>
                  <a:pt x="5424" y="5"/>
                </a:lnTo>
                <a:lnTo>
                  <a:pt x="5424" y="1205"/>
                </a:lnTo>
                <a:lnTo>
                  <a:pt x="0" y="1205"/>
                </a:lnTo>
                <a:lnTo>
                  <a:pt x="0" y="5"/>
                </a:lnTo>
                <a:lnTo>
                  <a:pt x="1410" y="0"/>
                </a:lnTo>
                <a:close/>
              </a:path>
            </a:pathLst>
          </a:custGeom>
          <a:solidFill>
            <a:srgbClr val="FF00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62" name="Text Box 6">
            <a:extLst>
              <a:ext uri="{FF2B5EF4-FFF2-40B4-BE49-F238E27FC236}">
                <a16:creationId xmlns:a16="http://schemas.microsoft.com/office/drawing/2014/main" id="{F4B3D9CC-7DA5-DDC6-7157-CEFCBD987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066801"/>
            <a:ext cx="3429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/>
              <a:t>Plate Tectonics Rock Cycle Key</a:t>
            </a:r>
            <a:r>
              <a:rPr lang="en-US" altLang="en-US" sz="2400" dirty="0"/>
              <a:t>: Notice where metamorphic, igneous &amp; sedimentary rocks are processed &amp; formed.</a:t>
            </a:r>
          </a:p>
        </p:txBody>
      </p:sp>
      <p:sp>
        <p:nvSpPr>
          <p:cNvPr id="70663" name="Freeform 7">
            <a:extLst>
              <a:ext uri="{FF2B5EF4-FFF2-40B4-BE49-F238E27FC236}">
                <a16:creationId xmlns:a16="http://schemas.microsoft.com/office/drawing/2014/main" id="{D0801B50-E738-5308-6F9B-76435ACFFDF3}"/>
              </a:ext>
            </a:extLst>
          </p:cNvPr>
          <p:cNvSpPr>
            <a:spLocks/>
          </p:cNvSpPr>
          <p:nvPr/>
        </p:nvSpPr>
        <p:spPr bwMode="auto">
          <a:xfrm>
            <a:off x="2895600" y="3886200"/>
            <a:ext cx="3657600" cy="1333500"/>
          </a:xfrm>
          <a:custGeom>
            <a:avLst/>
            <a:gdLst>
              <a:gd name="T0" fmla="*/ 0 w 2304"/>
              <a:gd name="T1" fmla="*/ 120 h 840"/>
              <a:gd name="T2" fmla="*/ 1152 w 2304"/>
              <a:gd name="T3" fmla="*/ 120 h 840"/>
              <a:gd name="T4" fmla="*/ 2304 w 2304"/>
              <a:gd name="T5" fmla="*/ 84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04" h="840">
                <a:moveTo>
                  <a:pt x="0" y="120"/>
                </a:moveTo>
                <a:cubicBezTo>
                  <a:pt x="384" y="60"/>
                  <a:pt x="768" y="0"/>
                  <a:pt x="1152" y="120"/>
                </a:cubicBezTo>
                <a:cubicBezTo>
                  <a:pt x="1536" y="240"/>
                  <a:pt x="1920" y="540"/>
                  <a:pt x="2304" y="840"/>
                </a:cubicBezTo>
              </a:path>
            </a:pathLst>
          </a:custGeom>
          <a:noFill/>
          <a:ln w="1016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64" name="Freeform 8">
            <a:extLst>
              <a:ext uri="{FF2B5EF4-FFF2-40B4-BE49-F238E27FC236}">
                <a16:creationId xmlns:a16="http://schemas.microsoft.com/office/drawing/2014/main" id="{F2906E8E-5831-9D72-F55A-EC2D1F923726}"/>
              </a:ext>
            </a:extLst>
          </p:cNvPr>
          <p:cNvSpPr>
            <a:spLocks/>
          </p:cNvSpPr>
          <p:nvPr/>
        </p:nvSpPr>
        <p:spPr bwMode="auto">
          <a:xfrm>
            <a:off x="7323138" y="2384425"/>
            <a:ext cx="12700" cy="2605088"/>
          </a:xfrm>
          <a:custGeom>
            <a:avLst/>
            <a:gdLst>
              <a:gd name="T0" fmla="*/ 8 w 8"/>
              <a:gd name="T1" fmla="*/ 1641 h 1641"/>
              <a:gd name="T2" fmla="*/ 0 w 8"/>
              <a:gd name="T3" fmla="*/ 0 h 164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" h="1641">
                <a:moveTo>
                  <a:pt x="8" y="1641"/>
                </a:moveTo>
                <a:cubicBezTo>
                  <a:pt x="7" y="1368"/>
                  <a:pt x="1" y="273"/>
                  <a:pt x="0" y="0"/>
                </a:cubicBezTo>
              </a:path>
            </a:pathLst>
          </a:custGeom>
          <a:noFill/>
          <a:ln w="1016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65" name="Freeform 9">
            <a:extLst>
              <a:ext uri="{FF2B5EF4-FFF2-40B4-BE49-F238E27FC236}">
                <a16:creationId xmlns:a16="http://schemas.microsoft.com/office/drawing/2014/main" id="{24533432-FEAC-1231-E671-2FCEE01C3B8B}"/>
              </a:ext>
            </a:extLst>
          </p:cNvPr>
          <p:cNvSpPr>
            <a:spLocks/>
          </p:cNvSpPr>
          <p:nvPr/>
        </p:nvSpPr>
        <p:spPr bwMode="auto">
          <a:xfrm>
            <a:off x="7548564" y="2309813"/>
            <a:ext cx="2643187" cy="1414462"/>
          </a:xfrm>
          <a:custGeom>
            <a:avLst/>
            <a:gdLst>
              <a:gd name="T0" fmla="*/ 0 w 1665"/>
              <a:gd name="T1" fmla="*/ 0 h 891"/>
              <a:gd name="T2" fmla="*/ 1018 w 1665"/>
              <a:gd name="T3" fmla="*/ 757 h 891"/>
              <a:gd name="T4" fmla="*/ 1665 w 1665"/>
              <a:gd name="T5" fmla="*/ 805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65" h="891">
                <a:moveTo>
                  <a:pt x="0" y="0"/>
                </a:moveTo>
                <a:cubicBezTo>
                  <a:pt x="170" y="126"/>
                  <a:pt x="741" y="623"/>
                  <a:pt x="1018" y="757"/>
                </a:cubicBezTo>
                <a:cubicBezTo>
                  <a:pt x="1295" y="891"/>
                  <a:pt x="1530" y="795"/>
                  <a:pt x="1665" y="805"/>
                </a:cubicBezTo>
              </a:path>
            </a:pathLst>
          </a:custGeom>
          <a:noFill/>
          <a:ln w="1016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66" name="Freeform 10">
            <a:extLst>
              <a:ext uri="{FF2B5EF4-FFF2-40B4-BE49-F238E27FC236}">
                <a16:creationId xmlns:a16="http://schemas.microsoft.com/office/drawing/2014/main" id="{4377E9D3-CF05-AA88-BC05-51D259DB322B}"/>
              </a:ext>
            </a:extLst>
          </p:cNvPr>
          <p:cNvSpPr>
            <a:spLocks/>
          </p:cNvSpPr>
          <p:nvPr/>
        </p:nvSpPr>
        <p:spPr bwMode="auto">
          <a:xfrm flipH="1">
            <a:off x="4191000" y="2324100"/>
            <a:ext cx="2947988" cy="1447800"/>
          </a:xfrm>
          <a:custGeom>
            <a:avLst/>
            <a:gdLst>
              <a:gd name="T0" fmla="*/ 0 w 1665"/>
              <a:gd name="T1" fmla="*/ 0 h 891"/>
              <a:gd name="T2" fmla="*/ 1018 w 1665"/>
              <a:gd name="T3" fmla="*/ 757 h 891"/>
              <a:gd name="T4" fmla="*/ 1665 w 1665"/>
              <a:gd name="T5" fmla="*/ 805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65" h="891">
                <a:moveTo>
                  <a:pt x="0" y="0"/>
                </a:moveTo>
                <a:cubicBezTo>
                  <a:pt x="170" y="126"/>
                  <a:pt x="741" y="623"/>
                  <a:pt x="1018" y="757"/>
                </a:cubicBezTo>
                <a:cubicBezTo>
                  <a:pt x="1295" y="891"/>
                  <a:pt x="1530" y="795"/>
                  <a:pt x="1665" y="805"/>
                </a:cubicBezTo>
              </a:path>
            </a:pathLst>
          </a:custGeom>
          <a:noFill/>
          <a:ln w="1016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0667" name="AutoShape 11">
            <a:extLst>
              <a:ext uri="{FF2B5EF4-FFF2-40B4-BE49-F238E27FC236}">
                <a16:creationId xmlns:a16="http://schemas.microsoft.com/office/drawing/2014/main" id="{980CD54D-1F42-9DB3-CC2B-D285E317A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57200"/>
            <a:ext cx="6400800" cy="762000"/>
          </a:xfrm>
          <a:prstGeom prst="cloudCallout">
            <a:avLst>
              <a:gd name="adj1" fmla="val 1685"/>
              <a:gd name="adj2" fmla="val 42917"/>
            </a:avLst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/>
              <a:t>Cloud</a:t>
            </a:r>
          </a:p>
        </p:txBody>
      </p:sp>
      <p:sp>
        <p:nvSpPr>
          <p:cNvPr id="70668" name="Rectangle 12">
            <a:extLst>
              <a:ext uri="{FF2B5EF4-FFF2-40B4-BE49-F238E27FC236}">
                <a16:creationId xmlns:a16="http://schemas.microsoft.com/office/drawing/2014/main" id="{9215B06A-12E1-6DF2-851E-54A01285E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314700"/>
            <a:ext cx="1676400" cy="381000"/>
          </a:xfrm>
          <a:prstGeom prst="rect">
            <a:avLst/>
          </a:prstGeom>
          <a:solidFill>
            <a:srgbClr val="FFFF00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Sedimentary</a:t>
            </a:r>
          </a:p>
        </p:txBody>
      </p:sp>
      <p:sp>
        <p:nvSpPr>
          <p:cNvPr id="70669" name="Rectangle 13">
            <a:extLst>
              <a:ext uri="{FF2B5EF4-FFF2-40B4-BE49-F238E27FC236}">
                <a16:creationId xmlns:a16="http://schemas.microsoft.com/office/drawing/2014/main" id="{33CE1602-ABA2-7DCB-CB25-8EE8BAD7F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3378200"/>
            <a:ext cx="2133600" cy="381000"/>
          </a:xfrm>
          <a:prstGeom prst="rect">
            <a:avLst/>
          </a:prstGeom>
          <a:solidFill>
            <a:srgbClr val="FFFF00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Sedimentary</a:t>
            </a:r>
          </a:p>
        </p:txBody>
      </p:sp>
      <p:sp>
        <p:nvSpPr>
          <p:cNvPr id="70670" name="Rectangle 14">
            <a:extLst>
              <a:ext uri="{FF2B5EF4-FFF2-40B4-BE49-F238E27FC236}">
                <a16:creationId xmlns:a16="http://schemas.microsoft.com/office/drawing/2014/main" id="{CEEA96F5-C414-3D8F-A072-14C6F335440D}"/>
              </a:ext>
            </a:extLst>
          </p:cNvPr>
          <p:cNvSpPr>
            <a:spLocks noChangeArrowheads="1"/>
          </p:cNvSpPr>
          <p:nvPr/>
        </p:nvSpPr>
        <p:spPr bwMode="auto">
          <a:xfrm rot="19242367">
            <a:off x="5224463" y="2508250"/>
            <a:ext cx="2209800" cy="381000"/>
          </a:xfrm>
          <a:prstGeom prst="rect">
            <a:avLst/>
          </a:prstGeom>
          <a:solidFill>
            <a:srgbClr val="FF0000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Extrusive Igneous</a:t>
            </a:r>
          </a:p>
        </p:txBody>
      </p:sp>
      <p:sp>
        <p:nvSpPr>
          <p:cNvPr id="70671" name="Rectangle 15">
            <a:extLst>
              <a:ext uri="{FF2B5EF4-FFF2-40B4-BE49-F238E27FC236}">
                <a16:creationId xmlns:a16="http://schemas.microsoft.com/office/drawing/2014/main" id="{351C3B2E-7056-1132-EFB4-4800E32EF749}"/>
              </a:ext>
            </a:extLst>
          </p:cNvPr>
          <p:cNvSpPr>
            <a:spLocks noChangeArrowheads="1"/>
          </p:cNvSpPr>
          <p:nvPr/>
        </p:nvSpPr>
        <p:spPr bwMode="auto">
          <a:xfrm rot="2479046">
            <a:off x="7289800" y="2514600"/>
            <a:ext cx="2209800" cy="457200"/>
          </a:xfrm>
          <a:prstGeom prst="rect">
            <a:avLst/>
          </a:prstGeom>
          <a:solidFill>
            <a:srgbClr val="FF0000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Extrusive Igneous</a:t>
            </a:r>
          </a:p>
        </p:txBody>
      </p:sp>
      <p:sp>
        <p:nvSpPr>
          <p:cNvPr id="70672" name="Text Box 16">
            <a:extLst>
              <a:ext uri="{FF2B5EF4-FFF2-40B4-BE49-F238E27FC236}">
                <a16:creationId xmlns:a16="http://schemas.microsoft.com/office/drawing/2014/main" id="{7438ED11-9E77-A6F6-5B60-27C21E5FD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829301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Intrusive Igneous</a:t>
            </a:r>
          </a:p>
        </p:txBody>
      </p:sp>
      <p:sp>
        <p:nvSpPr>
          <p:cNvPr id="70673" name="Text Box 17">
            <a:extLst>
              <a:ext uri="{FF2B5EF4-FFF2-40B4-BE49-F238E27FC236}">
                <a16:creationId xmlns:a16="http://schemas.microsoft.com/office/drawing/2014/main" id="{A71D8CA6-9427-74F8-CDC5-6AEC98C5AC36}"/>
              </a:ext>
            </a:extLst>
          </p:cNvPr>
          <p:cNvSpPr txBox="1">
            <a:spLocks noChangeArrowheads="1"/>
          </p:cNvSpPr>
          <p:nvPr/>
        </p:nvSpPr>
        <p:spPr bwMode="auto">
          <a:xfrm rot="1984481">
            <a:off x="5029200" y="4838701"/>
            <a:ext cx="1752600" cy="366713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Metamorphic</a:t>
            </a:r>
          </a:p>
        </p:txBody>
      </p:sp>
      <p:sp>
        <p:nvSpPr>
          <p:cNvPr id="70674" name="Rectangle 18">
            <a:extLst>
              <a:ext uri="{FF2B5EF4-FFF2-40B4-BE49-F238E27FC236}">
                <a16:creationId xmlns:a16="http://schemas.microsoft.com/office/drawing/2014/main" id="{F831C60D-62D7-4184-740A-73714E36DA0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715000" y="3695700"/>
            <a:ext cx="3200400" cy="304800"/>
          </a:xfrm>
          <a:prstGeom prst="rect">
            <a:avLst/>
          </a:prstGeom>
          <a:solidFill>
            <a:srgbClr val="FF0000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Intrusive Igneous</a:t>
            </a:r>
          </a:p>
        </p:txBody>
      </p:sp>
      <p:sp>
        <p:nvSpPr>
          <p:cNvPr id="70675" name="Text Box 19">
            <a:extLst>
              <a:ext uri="{FF2B5EF4-FFF2-40B4-BE49-F238E27FC236}">
                <a16:creationId xmlns:a16="http://schemas.microsoft.com/office/drawing/2014/main" id="{BD91F35B-5B68-B8AB-871E-E41EF43664F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655470" y="3720307"/>
            <a:ext cx="174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Metamorphic</a:t>
            </a:r>
          </a:p>
        </p:txBody>
      </p:sp>
      <p:sp>
        <p:nvSpPr>
          <p:cNvPr id="70676" name="Text Box 20">
            <a:extLst>
              <a:ext uri="{FF2B5EF4-FFF2-40B4-BE49-F238E27FC236}">
                <a16:creationId xmlns:a16="http://schemas.microsoft.com/office/drawing/2014/main" id="{0A3BAC2A-00C4-963E-021E-A5601334C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1" y="3917951"/>
            <a:ext cx="1743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Metamorphic</a:t>
            </a:r>
          </a:p>
        </p:txBody>
      </p:sp>
      <p:sp>
        <p:nvSpPr>
          <p:cNvPr id="70677" name="Text Box 21">
            <a:extLst>
              <a:ext uri="{FF2B5EF4-FFF2-40B4-BE49-F238E27FC236}">
                <a16:creationId xmlns:a16="http://schemas.microsoft.com/office/drawing/2014/main" id="{B5E5D1C3-F86A-8BFE-9D20-E8F6C1D15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5" y="5675313"/>
            <a:ext cx="1365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/>
              <a:t>Melted rock</a:t>
            </a:r>
          </a:p>
        </p:txBody>
      </p:sp>
      <p:sp>
        <p:nvSpPr>
          <p:cNvPr id="70678" name="Text Box 22">
            <a:extLst>
              <a:ext uri="{FF2B5EF4-FFF2-40B4-BE49-F238E27FC236}">
                <a16:creationId xmlns:a16="http://schemas.microsoft.com/office/drawing/2014/main" id="{4B90AF33-D3D1-11C9-AD82-19BC32E3A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3922713"/>
            <a:ext cx="2000250" cy="366712"/>
          </a:xfrm>
          <a:prstGeom prst="rect">
            <a:avLst/>
          </a:prstGeom>
          <a:solidFill>
            <a:srgbClr val="CC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/>
              <a:t>Extrusive Igneous</a:t>
            </a:r>
          </a:p>
        </p:txBody>
      </p:sp>
    </p:spTree>
    <p:extLst>
      <p:ext uri="{BB962C8B-B14F-4D97-AF65-F5344CB8AC3E}">
        <p14:creationId xmlns:p14="http://schemas.microsoft.com/office/powerpoint/2010/main" val="3656601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957A8635-1BE7-3196-D607-D9724DCEA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535384"/>
            <a:ext cx="396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Assessment:</a:t>
            </a:r>
            <a:br>
              <a:rPr lang="en-US" altLang="en-US" sz="1800" dirty="0"/>
            </a:b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Identify where the terms/description on the left should go in the rock cycle on the right</a:t>
            </a:r>
            <a:br>
              <a:rPr lang="en-US" altLang="en-US" sz="4000" b="1" dirty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4000" b="1" dirty="0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F84FA4AD-DEB4-10BF-9F33-099DA1CE1E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2746621"/>
            <a:ext cx="2133600" cy="4530725"/>
          </a:xfrm>
        </p:spPr>
        <p:txBody>
          <a:bodyPr/>
          <a:lstStyle/>
          <a:p>
            <a:r>
              <a:rPr lang="en-US" altLang="en-US" sz="1900" b="1" dirty="0">
                <a:solidFill>
                  <a:srgbClr val="FF0000"/>
                </a:solidFill>
              </a:rPr>
              <a:t>Heat, Pressure</a:t>
            </a:r>
          </a:p>
          <a:p>
            <a:r>
              <a:rPr lang="en-US" altLang="en-US" sz="1900" b="1" dirty="0">
                <a:solidFill>
                  <a:schemeClr val="accent2"/>
                </a:solidFill>
              </a:rPr>
              <a:t>Extrusive </a:t>
            </a:r>
            <a:r>
              <a:rPr lang="en-US" altLang="en-US" sz="1700" b="1" dirty="0">
                <a:solidFill>
                  <a:schemeClr val="accent2"/>
                </a:solidFill>
              </a:rPr>
              <a:t>(Volcanic Eruptions)</a:t>
            </a:r>
          </a:p>
          <a:p>
            <a:r>
              <a:rPr lang="en-US" altLang="en-US" sz="1900" b="1" dirty="0">
                <a:solidFill>
                  <a:srgbClr val="33CC33"/>
                </a:solidFill>
              </a:rPr>
              <a:t>Deposition &amp; Cementation</a:t>
            </a:r>
          </a:p>
          <a:p>
            <a:r>
              <a:rPr lang="en-US" altLang="en-US" sz="1900" b="1" dirty="0">
                <a:solidFill>
                  <a:srgbClr val="FF33CC"/>
                </a:solidFill>
              </a:rPr>
              <a:t>Melting</a:t>
            </a:r>
          </a:p>
          <a:p>
            <a:r>
              <a:rPr lang="en-US" altLang="en-US" sz="1900" b="1" dirty="0">
                <a:solidFill>
                  <a:srgbClr val="FFCC00"/>
                </a:solidFill>
              </a:rPr>
              <a:t>Intrusive </a:t>
            </a:r>
            <a:r>
              <a:rPr lang="en-US" altLang="en-US" sz="1700" b="1" dirty="0">
                <a:solidFill>
                  <a:srgbClr val="FFCC00"/>
                </a:solidFill>
              </a:rPr>
              <a:t>(Cooling &amp; Crystallization)</a:t>
            </a:r>
          </a:p>
          <a:p>
            <a:r>
              <a:rPr lang="en-US" altLang="en-US" sz="1900" b="1" dirty="0">
                <a:solidFill>
                  <a:srgbClr val="FF0000"/>
                </a:solidFill>
              </a:rPr>
              <a:t>Weathering &amp; Erosion</a:t>
            </a:r>
          </a:p>
        </p:txBody>
      </p:sp>
      <p:pic>
        <p:nvPicPr>
          <p:cNvPr id="71684" name="Picture 4">
            <a:extLst>
              <a:ext uri="{FF2B5EF4-FFF2-40B4-BE49-F238E27FC236}">
                <a16:creationId xmlns:a16="http://schemas.microsoft.com/office/drawing/2014/main" id="{0F5850A5-2D82-2C77-E7AC-0CCFCA102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84115"/>
            <a:ext cx="62484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Oval 5">
            <a:extLst>
              <a:ext uri="{FF2B5EF4-FFF2-40B4-BE49-F238E27FC236}">
                <a16:creationId xmlns:a16="http://schemas.microsoft.com/office/drawing/2014/main" id="{B51076AD-FC16-1B68-FF90-D3F43ADEA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527114"/>
            <a:ext cx="1371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Oval 6">
            <a:extLst>
              <a:ext uri="{FF2B5EF4-FFF2-40B4-BE49-F238E27FC236}">
                <a16:creationId xmlns:a16="http://schemas.microsoft.com/office/drawing/2014/main" id="{8F87BA7C-C96E-D5FE-E43A-BBC5D051A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2527114"/>
            <a:ext cx="1371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7" name="Oval 7">
            <a:extLst>
              <a:ext uri="{FF2B5EF4-FFF2-40B4-BE49-F238E27FC236}">
                <a16:creationId xmlns:a16="http://schemas.microsoft.com/office/drawing/2014/main" id="{788ADA2D-FC86-0DC3-E3BD-1FC1E1EEA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4279714"/>
            <a:ext cx="1371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8" name="Oval 8">
            <a:extLst>
              <a:ext uri="{FF2B5EF4-FFF2-40B4-BE49-F238E27FC236}">
                <a16:creationId xmlns:a16="http://schemas.microsoft.com/office/drawing/2014/main" id="{C36E626A-3EDB-EF01-F124-A08FEF9BF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355914"/>
            <a:ext cx="1371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9" name="Oval 9">
            <a:extLst>
              <a:ext uri="{FF2B5EF4-FFF2-40B4-BE49-F238E27FC236}">
                <a16:creationId xmlns:a16="http://schemas.microsoft.com/office/drawing/2014/main" id="{3E99FA89-91D6-EE8D-6CCA-565A7620D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879914"/>
            <a:ext cx="9906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EAED8F1-E650-8EE3-D6D4-82759402838D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01350"/>
            <a:ext cx="10515600" cy="1122484"/>
          </a:xfrm>
          <a:prstGeom prst="rect">
            <a:avLst/>
          </a:prstGeom>
          <a:solidFill>
            <a:srgbClr val="99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6000" b="1" dirty="0"/>
              <a:t>Rock cycle assessment</a:t>
            </a:r>
          </a:p>
        </p:txBody>
      </p:sp>
    </p:spTree>
    <p:extLst>
      <p:ext uri="{BB962C8B-B14F-4D97-AF65-F5344CB8AC3E}">
        <p14:creationId xmlns:p14="http://schemas.microsoft.com/office/powerpoint/2010/main" val="222737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FE3AFE9D-63B1-6E6A-D8B5-25C304BACF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47638"/>
            <a:ext cx="8229600" cy="520700"/>
          </a:xfrm>
          <a:solidFill>
            <a:srgbClr val="996600"/>
          </a:solidFill>
        </p:spPr>
        <p:txBody>
          <a:bodyPr/>
          <a:lstStyle/>
          <a:p>
            <a:r>
              <a:rPr lang="en-US" altLang="en-US" sz="2400" dirty="0">
                <a:solidFill>
                  <a:srgbClr val="FF0000"/>
                </a:solidFill>
                <a:latin typeface="Rockwell Extra Bold" panose="02060903040505020403" pitchFamily="18" charset="0"/>
              </a:rPr>
              <a:t>The Rock Recipes make the Rock Cycle:</a:t>
            </a:r>
          </a:p>
        </p:txBody>
      </p:sp>
      <p:sp>
        <p:nvSpPr>
          <p:cNvPr id="75779" name="Text Box 3">
            <a:extLst>
              <a:ext uri="{FF2B5EF4-FFF2-40B4-BE49-F238E27FC236}">
                <a16:creationId xmlns:a16="http://schemas.microsoft.com/office/drawing/2014/main" id="{3BEEB53D-D028-59E5-6332-E3C8D1948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600" y="723900"/>
            <a:ext cx="2413000" cy="461665"/>
          </a:xfrm>
          <a:prstGeom prst="rect">
            <a:avLst/>
          </a:prstGeom>
          <a:solidFill>
            <a:srgbClr val="FFCC00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Igneous Rock</a:t>
            </a:r>
          </a:p>
        </p:txBody>
      </p:sp>
      <p:sp>
        <p:nvSpPr>
          <p:cNvPr id="75780" name="Text Box 4">
            <a:extLst>
              <a:ext uri="{FF2B5EF4-FFF2-40B4-BE49-F238E27FC236}">
                <a16:creationId xmlns:a16="http://schemas.microsoft.com/office/drawing/2014/main" id="{9084AC6D-3BC5-F212-F7FB-8D8F42427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2908301"/>
            <a:ext cx="1219200" cy="646331"/>
          </a:xfrm>
          <a:prstGeom prst="rect">
            <a:avLst/>
          </a:prstGeom>
          <a:solidFill>
            <a:srgbClr val="FFCC00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93788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30375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66963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0355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607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179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751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323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/>
              <a:t>Take minerals &amp; Add a lot of Heat to Melt</a:t>
            </a:r>
            <a:endParaRPr lang="en-US" altLang="en-US" sz="900"/>
          </a:p>
        </p:txBody>
      </p:sp>
      <p:cxnSp>
        <p:nvCxnSpPr>
          <p:cNvPr id="75781" name="AutoShape 5">
            <a:extLst>
              <a:ext uri="{FF2B5EF4-FFF2-40B4-BE49-F238E27FC236}">
                <a16:creationId xmlns:a16="http://schemas.microsoft.com/office/drawing/2014/main" id="{AC072B79-0160-C9CB-FF63-AF9479A0E0D4}"/>
              </a:ext>
            </a:extLst>
          </p:cNvPr>
          <p:cNvCxnSpPr>
            <a:cxnSpLocks noChangeShapeType="1"/>
            <a:stCxn id="75784" idx="3"/>
            <a:endCxn id="75779" idx="1"/>
          </p:cNvCxnSpPr>
          <p:nvPr/>
        </p:nvCxnSpPr>
        <p:spPr bwMode="auto">
          <a:xfrm flipV="1">
            <a:off x="3436939" y="954733"/>
            <a:ext cx="1490661" cy="154717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2" name="AutoShape 6">
            <a:extLst>
              <a:ext uri="{FF2B5EF4-FFF2-40B4-BE49-F238E27FC236}">
                <a16:creationId xmlns:a16="http://schemas.microsoft.com/office/drawing/2014/main" id="{F6CB0C59-22EE-93F2-16AB-BE34D864AE26}"/>
              </a:ext>
            </a:extLst>
          </p:cNvPr>
          <p:cNvCxnSpPr>
            <a:cxnSpLocks noChangeShapeType="1"/>
            <a:stCxn id="75785" idx="1"/>
            <a:endCxn id="75784" idx="1"/>
          </p:cNvCxnSpPr>
          <p:nvPr/>
        </p:nvCxnSpPr>
        <p:spPr bwMode="auto">
          <a:xfrm rot="10800000" flipH="1">
            <a:off x="1854200" y="1109451"/>
            <a:ext cx="106364" cy="1026383"/>
          </a:xfrm>
          <a:prstGeom prst="curvedConnector3">
            <a:avLst>
              <a:gd name="adj1" fmla="val -214922"/>
            </a:avLst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83" name="AutoShape 7">
            <a:extLst>
              <a:ext uri="{FF2B5EF4-FFF2-40B4-BE49-F238E27FC236}">
                <a16:creationId xmlns:a16="http://schemas.microsoft.com/office/drawing/2014/main" id="{5290BB45-2C3E-2061-E5AA-9D79C74EB62B}"/>
              </a:ext>
            </a:extLst>
          </p:cNvPr>
          <p:cNvCxnSpPr>
            <a:cxnSpLocks noChangeShapeType="1"/>
            <a:stCxn id="75780" idx="0"/>
            <a:endCxn id="75785" idx="2"/>
          </p:cNvCxnSpPr>
          <p:nvPr/>
        </p:nvCxnSpPr>
        <p:spPr bwMode="auto">
          <a:xfrm rot="5400000" flipH="1" flipV="1">
            <a:off x="2227907" y="2583508"/>
            <a:ext cx="541636" cy="107950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784" name="Text Box 8">
            <a:extLst>
              <a:ext uri="{FF2B5EF4-FFF2-40B4-BE49-F238E27FC236}">
                <a16:creationId xmlns:a16="http://schemas.microsoft.com/office/drawing/2014/main" id="{2BE9B2DF-244C-B5DB-DA87-7DC28272B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564" y="901701"/>
            <a:ext cx="1476375" cy="415498"/>
          </a:xfrm>
          <a:prstGeom prst="rect">
            <a:avLst/>
          </a:prstGeom>
          <a:solidFill>
            <a:srgbClr val="FFCC00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Cool &amp; Crystallize </a:t>
            </a:r>
            <a:r>
              <a:rPr lang="en-US" altLang="en-US" sz="900"/>
              <a:t>(Extrusive) </a:t>
            </a:r>
          </a:p>
        </p:txBody>
      </p:sp>
      <p:sp>
        <p:nvSpPr>
          <p:cNvPr id="75785" name="Text Box 9">
            <a:extLst>
              <a:ext uri="{FF2B5EF4-FFF2-40B4-BE49-F238E27FC236}">
                <a16:creationId xmlns:a16="http://schemas.microsoft.com/office/drawing/2014/main" id="{8A309CA3-646E-7EE1-1446-DB0529E87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1905000"/>
            <a:ext cx="1397000" cy="461665"/>
          </a:xfrm>
          <a:prstGeom prst="rect">
            <a:avLst/>
          </a:prstGeom>
          <a:solidFill>
            <a:srgbClr val="FFCC00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Change to Liquid Phase (Magma)</a:t>
            </a:r>
            <a:endParaRPr lang="en-US" altLang="en-US" sz="900"/>
          </a:p>
        </p:txBody>
      </p:sp>
      <p:sp>
        <p:nvSpPr>
          <p:cNvPr id="75786" name="Text Box 10">
            <a:extLst>
              <a:ext uri="{FF2B5EF4-FFF2-40B4-BE49-F238E27FC236}">
                <a16:creationId xmlns:a16="http://schemas.microsoft.com/office/drawing/2014/main" id="{DBE093B1-0DDB-E15B-BD3D-2AB25D25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100" y="1274764"/>
            <a:ext cx="1549400" cy="27699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Rise to the Surface</a:t>
            </a:r>
          </a:p>
        </p:txBody>
      </p:sp>
      <p:sp>
        <p:nvSpPr>
          <p:cNvPr id="75787" name="Text Box 11">
            <a:extLst>
              <a:ext uri="{FF2B5EF4-FFF2-40B4-BE49-F238E27FC236}">
                <a16:creationId xmlns:a16="http://schemas.microsoft.com/office/drawing/2014/main" id="{E7C2DB98-BFD4-3130-1EBA-4FC307BB9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0" y="3575050"/>
            <a:ext cx="1219200" cy="46166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Sedimentation &amp; Deposition</a:t>
            </a:r>
          </a:p>
        </p:txBody>
      </p:sp>
      <p:sp>
        <p:nvSpPr>
          <p:cNvPr id="75788" name="Text Box 12">
            <a:extLst>
              <a:ext uri="{FF2B5EF4-FFF2-40B4-BE49-F238E27FC236}">
                <a16:creationId xmlns:a16="http://schemas.microsoft.com/office/drawing/2014/main" id="{3C07634B-A63A-95C1-471B-335CB670B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6500" y="4578350"/>
            <a:ext cx="1295400" cy="46166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Compaction &amp; Cementation</a:t>
            </a:r>
          </a:p>
        </p:txBody>
      </p:sp>
      <p:cxnSp>
        <p:nvCxnSpPr>
          <p:cNvPr id="75789" name="AutoShape 13">
            <a:extLst>
              <a:ext uri="{FF2B5EF4-FFF2-40B4-BE49-F238E27FC236}">
                <a16:creationId xmlns:a16="http://schemas.microsoft.com/office/drawing/2014/main" id="{5DC89662-E1E5-CB48-5C1B-70078A4F3E51}"/>
              </a:ext>
            </a:extLst>
          </p:cNvPr>
          <p:cNvCxnSpPr>
            <a:cxnSpLocks noChangeShapeType="1"/>
            <a:stCxn id="75786" idx="3"/>
            <a:endCxn id="75793" idx="0"/>
          </p:cNvCxnSpPr>
          <p:nvPr/>
        </p:nvCxnSpPr>
        <p:spPr bwMode="auto">
          <a:xfrm>
            <a:off x="9334500" y="1413264"/>
            <a:ext cx="355600" cy="536186"/>
          </a:xfrm>
          <a:prstGeom prst="curvedConnector2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90" name="AutoShape 14">
            <a:extLst>
              <a:ext uri="{FF2B5EF4-FFF2-40B4-BE49-F238E27FC236}">
                <a16:creationId xmlns:a16="http://schemas.microsoft.com/office/drawing/2014/main" id="{C96A1EFC-AAE2-D23F-8937-8C4F8BF644C1}"/>
              </a:ext>
            </a:extLst>
          </p:cNvPr>
          <p:cNvCxnSpPr>
            <a:cxnSpLocks noChangeShapeType="1"/>
            <a:stCxn id="75793" idx="2"/>
            <a:endCxn id="75794" idx="0"/>
          </p:cNvCxnSpPr>
          <p:nvPr/>
        </p:nvCxnSpPr>
        <p:spPr bwMode="auto">
          <a:xfrm rot="16200000" flipH="1">
            <a:off x="9425375" y="2491174"/>
            <a:ext cx="535801" cy="6350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91" name="AutoShape 15">
            <a:extLst>
              <a:ext uri="{FF2B5EF4-FFF2-40B4-BE49-F238E27FC236}">
                <a16:creationId xmlns:a16="http://schemas.microsoft.com/office/drawing/2014/main" id="{8E5E891D-650D-3A4D-8CF1-A48AB5BC3182}"/>
              </a:ext>
            </a:extLst>
          </p:cNvPr>
          <p:cNvCxnSpPr>
            <a:cxnSpLocks noChangeShapeType="1"/>
            <a:stCxn id="75794" idx="2"/>
            <a:endCxn id="75787" idx="0"/>
          </p:cNvCxnSpPr>
          <p:nvPr/>
        </p:nvCxnSpPr>
        <p:spPr bwMode="auto">
          <a:xfrm rot="5400000">
            <a:off x="9425375" y="3303974"/>
            <a:ext cx="535801" cy="6350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92" name="AutoShape 16">
            <a:extLst>
              <a:ext uri="{FF2B5EF4-FFF2-40B4-BE49-F238E27FC236}">
                <a16:creationId xmlns:a16="http://schemas.microsoft.com/office/drawing/2014/main" id="{E9BF9499-BA5D-B120-2961-8FBB24B19B03}"/>
              </a:ext>
            </a:extLst>
          </p:cNvPr>
          <p:cNvCxnSpPr>
            <a:cxnSpLocks noChangeShapeType="1"/>
            <a:stCxn id="75787" idx="2"/>
            <a:endCxn id="75788" idx="0"/>
          </p:cNvCxnSpPr>
          <p:nvPr/>
        </p:nvCxnSpPr>
        <p:spPr bwMode="auto">
          <a:xfrm rot="5400000">
            <a:off x="12359334" y="4199582"/>
            <a:ext cx="541635" cy="215900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793" name="Text Box 17">
            <a:extLst>
              <a:ext uri="{FF2B5EF4-FFF2-40B4-BE49-F238E27FC236}">
                <a16:creationId xmlns:a16="http://schemas.microsoft.com/office/drawing/2014/main" id="{16814930-5343-988A-0D57-CE79AAE5D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4600" y="1949450"/>
            <a:ext cx="1651000" cy="27699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Weather (Break Up)</a:t>
            </a:r>
          </a:p>
        </p:txBody>
      </p:sp>
      <p:sp>
        <p:nvSpPr>
          <p:cNvPr id="75794" name="Text Box 18">
            <a:extLst>
              <a:ext uri="{FF2B5EF4-FFF2-40B4-BE49-F238E27FC236}">
                <a16:creationId xmlns:a16="http://schemas.microsoft.com/office/drawing/2014/main" id="{25ECC20E-7C51-333F-586A-E87D76313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7300" y="2762250"/>
            <a:ext cx="1638300" cy="27699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Erode (Carry Away)</a:t>
            </a:r>
          </a:p>
        </p:txBody>
      </p:sp>
      <p:sp>
        <p:nvSpPr>
          <p:cNvPr id="75795" name="Text Box 19">
            <a:extLst>
              <a:ext uri="{FF2B5EF4-FFF2-40B4-BE49-F238E27FC236}">
                <a16:creationId xmlns:a16="http://schemas.microsoft.com/office/drawing/2014/main" id="{766D3E4F-CC9B-53AB-54CA-E2E6FB360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9100" y="5467351"/>
            <a:ext cx="2184400" cy="8604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Sedimentary Rock</a:t>
            </a:r>
          </a:p>
        </p:txBody>
      </p:sp>
      <p:cxnSp>
        <p:nvCxnSpPr>
          <p:cNvPr id="75796" name="AutoShape 20">
            <a:extLst>
              <a:ext uri="{FF2B5EF4-FFF2-40B4-BE49-F238E27FC236}">
                <a16:creationId xmlns:a16="http://schemas.microsoft.com/office/drawing/2014/main" id="{7EE2EF45-FF57-1979-1B4C-4CB68704B1E1}"/>
              </a:ext>
            </a:extLst>
          </p:cNvPr>
          <p:cNvCxnSpPr>
            <a:cxnSpLocks noChangeShapeType="1"/>
            <a:stCxn id="75788" idx="2"/>
            <a:endCxn id="75795" idx="0"/>
          </p:cNvCxnSpPr>
          <p:nvPr/>
        </p:nvCxnSpPr>
        <p:spPr bwMode="auto">
          <a:xfrm rot="5400000">
            <a:off x="9851084" y="4320232"/>
            <a:ext cx="427335" cy="1866900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797" name="Text Box 21">
            <a:extLst>
              <a:ext uri="{FF2B5EF4-FFF2-40B4-BE49-F238E27FC236}">
                <a16:creationId xmlns:a16="http://schemas.microsoft.com/office/drawing/2014/main" id="{720F6710-CB8B-B863-BBED-39264CB44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064" y="1485901"/>
            <a:ext cx="1425575" cy="415498"/>
          </a:xfrm>
          <a:prstGeom prst="rect">
            <a:avLst/>
          </a:prstGeom>
          <a:solidFill>
            <a:srgbClr val="FFCC00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/>
              <a:t>Cool &amp; Crystallize </a:t>
            </a:r>
            <a:r>
              <a:rPr lang="en-US" altLang="en-US" sz="900"/>
              <a:t>(Intrusive) </a:t>
            </a:r>
          </a:p>
        </p:txBody>
      </p:sp>
      <p:cxnSp>
        <p:nvCxnSpPr>
          <p:cNvPr id="75798" name="AutoShape 22">
            <a:extLst>
              <a:ext uri="{FF2B5EF4-FFF2-40B4-BE49-F238E27FC236}">
                <a16:creationId xmlns:a16="http://schemas.microsoft.com/office/drawing/2014/main" id="{61DFB285-56A8-658A-4BFB-E58F8551E130}"/>
              </a:ext>
            </a:extLst>
          </p:cNvPr>
          <p:cNvCxnSpPr>
            <a:cxnSpLocks noChangeShapeType="1"/>
            <a:stCxn id="75785" idx="3"/>
            <a:endCxn id="75797" idx="2"/>
          </p:cNvCxnSpPr>
          <p:nvPr/>
        </p:nvCxnSpPr>
        <p:spPr bwMode="auto">
          <a:xfrm flipV="1">
            <a:off x="4775200" y="1901399"/>
            <a:ext cx="1009652" cy="234434"/>
          </a:xfrm>
          <a:prstGeom prst="curvedConnector2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99" name="AutoShape 23">
            <a:extLst>
              <a:ext uri="{FF2B5EF4-FFF2-40B4-BE49-F238E27FC236}">
                <a16:creationId xmlns:a16="http://schemas.microsoft.com/office/drawing/2014/main" id="{C2ADD99F-2EB5-742C-3E13-9BCEDEBC72EA}"/>
              </a:ext>
            </a:extLst>
          </p:cNvPr>
          <p:cNvCxnSpPr>
            <a:cxnSpLocks noChangeShapeType="1"/>
            <a:stCxn id="75797" idx="0"/>
            <a:endCxn id="75779" idx="1"/>
          </p:cNvCxnSpPr>
          <p:nvPr/>
        </p:nvCxnSpPr>
        <p:spPr bwMode="auto">
          <a:xfrm rot="5400000" flipH="1" flipV="1">
            <a:off x="5852642" y="886943"/>
            <a:ext cx="531168" cy="666748"/>
          </a:xfrm>
          <a:prstGeom prst="curvedConnector2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00" name="AutoShape 24">
            <a:extLst>
              <a:ext uri="{FF2B5EF4-FFF2-40B4-BE49-F238E27FC236}">
                <a16:creationId xmlns:a16="http://schemas.microsoft.com/office/drawing/2014/main" id="{7CEB749D-E1C0-E16B-5571-CA718269EBE1}"/>
              </a:ext>
            </a:extLst>
          </p:cNvPr>
          <p:cNvCxnSpPr>
            <a:cxnSpLocks noChangeShapeType="1"/>
            <a:stCxn id="75779" idx="3"/>
            <a:endCxn id="75786" idx="0"/>
          </p:cNvCxnSpPr>
          <p:nvPr/>
        </p:nvCxnSpPr>
        <p:spPr bwMode="auto">
          <a:xfrm>
            <a:off x="8864600" y="954734"/>
            <a:ext cx="1219200" cy="320031"/>
          </a:xfrm>
          <a:prstGeom prst="curvedConnector2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801" name="Text Box 25">
            <a:extLst>
              <a:ext uri="{FF2B5EF4-FFF2-40B4-BE49-F238E27FC236}">
                <a16:creationId xmlns:a16="http://schemas.microsoft.com/office/drawing/2014/main" id="{F8CC3BC8-48FE-EAA4-F783-AE5D11C18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0" y="6121401"/>
            <a:ext cx="1468438" cy="523220"/>
          </a:xfrm>
          <a:prstGeom prst="rect">
            <a:avLst/>
          </a:prstGeom>
          <a:solidFill>
            <a:srgbClr val="FF99CC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/>
              <a:t>burry it deep underground</a:t>
            </a:r>
          </a:p>
        </p:txBody>
      </p:sp>
      <p:sp>
        <p:nvSpPr>
          <p:cNvPr id="75802" name="Text Box 26">
            <a:extLst>
              <a:ext uri="{FF2B5EF4-FFF2-40B4-BE49-F238E27FC236}">
                <a16:creationId xmlns:a16="http://schemas.microsoft.com/office/drawing/2014/main" id="{5AE6CFB8-376F-D2B2-F5B1-CB06C1B34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6" y="5957889"/>
            <a:ext cx="1643063" cy="707886"/>
          </a:xfrm>
          <a:prstGeom prst="rect">
            <a:avLst/>
          </a:prstGeom>
          <a:solidFill>
            <a:srgbClr val="FF99CC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350" indent="-6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7475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811338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47925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4513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4171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9891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5611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913313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/>
              <a:t>Add Heat &amp; Pressure</a:t>
            </a:r>
          </a:p>
          <a:p>
            <a:pPr algn="ctr"/>
            <a:r>
              <a:rPr lang="en-US" altLang="en-US" sz="1200"/>
              <a:t>(Not too hot)</a:t>
            </a:r>
          </a:p>
        </p:txBody>
      </p:sp>
      <p:cxnSp>
        <p:nvCxnSpPr>
          <p:cNvPr id="75803" name="AutoShape 27">
            <a:extLst>
              <a:ext uri="{FF2B5EF4-FFF2-40B4-BE49-F238E27FC236}">
                <a16:creationId xmlns:a16="http://schemas.microsoft.com/office/drawing/2014/main" id="{BE4368BE-388B-9832-C949-9A1BEE0AEDA1}"/>
              </a:ext>
            </a:extLst>
          </p:cNvPr>
          <p:cNvCxnSpPr>
            <a:cxnSpLocks noChangeShapeType="1"/>
            <a:stCxn id="75801" idx="1"/>
            <a:endCxn id="75802" idx="3"/>
          </p:cNvCxnSpPr>
          <p:nvPr/>
        </p:nvCxnSpPr>
        <p:spPr bwMode="auto">
          <a:xfrm rot="10800000">
            <a:off x="6738941" y="6311834"/>
            <a:ext cx="722311" cy="71179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04" name="AutoShape 28">
            <a:extLst>
              <a:ext uri="{FF2B5EF4-FFF2-40B4-BE49-F238E27FC236}">
                <a16:creationId xmlns:a16="http://schemas.microsoft.com/office/drawing/2014/main" id="{8838D638-5CFB-A760-96D3-F6C933707F75}"/>
              </a:ext>
            </a:extLst>
          </p:cNvPr>
          <p:cNvCxnSpPr>
            <a:cxnSpLocks noChangeShapeType="1"/>
            <a:stCxn id="75805" idx="0"/>
            <a:endCxn id="75807" idx="2"/>
          </p:cNvCxnSpPr>
          <p:nvPr/>
        </p:nvCxnSpPr>
        <p:spPr bwMode="auto">
          <a:xfrm rot="16200000" flipV="1">
            <a:off x="1988345" y="4360068"/>
            <a:ext cx="484188" cy="1670051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805" name="Text Box 29">
            <a:extLst>
              <a:ext uri="{FF2B5EF4-FFF2-40B4-BE49-F238E27FC236}">
                <a16:creationId xmlns:a16="http://schemas.microsoft.com/office/drawing/2014/main" id="{565BFCC8-027E-B930-C9A7-D626D9A87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1" y="5437188"/>
            <a:ext cx="2066925" cy="307777"/>
          </a:xfrm>
          <a:prstGeom prst="rect">
            <a:avLst/>
          </a:prstGeom>
          <a:solidFill>
            <a:srgbClr val="FF99CC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/>
              <a:t>Cool &amp; (Re)-Crystallize</a:t>
            </a:r>
          </a:p>
        </p:txBody>
      </p:sp>
      <p:cxnSp>
        <p:nvCxnSpPr>
          <p:cNvPr id="75806" name="AutoShape 30">
            <a:extLst>
              <a:ext uri="{FF2B5EF4-FFF2-40B4-BE49-F238E27FC236}">
                <a16:creationId xmlns:a16="http://schemas.microsoft.com/office/drawing/2014/main" id="{9BDE6A45-9BAC-2D7C-F2DD-6ECE34AC7C3C}"/>
              </a:ext>
            </a:extLst>
          </p:cNvPr>
          <p:cNvCxnSpPr>
            <a:cxnSpLocks noChangeShapeType="1"/>
            <a:stCxn id="75802" idx="1"/>
            <a:endCxn id="75805" idx="2"/>
          </p:cNvCxnSpPr>
          <p:nvPr/>
        </p:nvCxnSpPr>
        <p:spPr bwMode="auto">
          <a:xfrm rot="10800000">
            <a:off x="4589464" y="5744967"/>
            <a:ext cx="506412" cy="566867"/>
          </a:xfrm>
          <a:prstGeom prst="curvedConnector2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807" name="Text Box 31">
            <a:extLst>
              <a:ext uri="{FF2B5EF4-FFF2-40B4-BE49-F238E27FC236}">
                <a16:creationId xmlns:a16="http://schemas.microsoft.com/office/drawing/2014/main" id="{DA2C8CCD-F996-809A-FCE1-5061D44A6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3" y="4092576"/>
            <a:ext cx="2438400" cy="860425"/>
          </a:xfrm>
          <a:prstGeom prst="rect">
            <a:avLst/>
          </a:prstGeom>
          <a:solidFill>
            <a:srgbClr val="FF99CC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Metamorphic Rock</a:t>
            </a:r>
          </a:p>
        </p:txBody>
      </p:sp>
      <p:cxnSp>
        <p:nvCxnSpPr>
          <p:cNvPr id="75808" name="AutoShape 32">
            <a:extLst>
              <a:ext uri="{FF2B5EF4-FFF2-40B4-BE49-F238E27FC236}">
                <a16:creationId xmlns:a16="http://schemas.microsoft.com/office/drawing/2014/main" id="{C646B7D5-F411-314F-8B67-5D48351799BB}"/>
              </a:ext>
            </a:extLst>
          </p:cNvPr>
          <p:cNvCxnSpPr>
            <a:cxnSpLocks noChangeShapeType="1"/>
            <a:stCxn id="75795" idx="1"/>
            <a:endCxn id="75801" idx="3"/>
          </p:cNvCxnSpPr>
          <p:nvPr/>
        </p:nvCxnSpPr>
        <p:spPr bwMode="auto">
          <a:xfrm rot="10800000" flipV="1">
            <a:off x="8929688" y="5897564"/>
            <a:ext cx="633412" cy="485447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09" name="AutoShape 33">
            <a:extLst>
              <a:ext uri="{FF2B5EF4-FFF2-40B4-BE49-F238E27FC236}">
                <a16:creationId xmlns:a16="http://schemas.microsoft.com/office/drawing/2014/main" id="{9FC3BF7B-DC3C-C92F-76BC-F7A271BCCF38}"/>
              </a:ext>
            </a:extLst>
          </p:cNvPr>
          <p:cNvCxnSpPr>
            <a:cxnSpLocks noChangeShapeType="1"/>
            <a:stCxn id="75807" idx="0"/>
            <a:endCxn id="75780" idx="2"/>
          </p:cNvCxnSpPr>
          <p:nvPr/>
        </p:nvCxnSpPr>
        <p:spPr bwMode="auto">
          <a:xfrm rot="5400000" flipH="1" flipV="1">
            <a:off x="3175111" y="3298937"/>
            <a:ext cx="537943" cy="1049337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10" name="AutoShape 34">
            <a:extLst>
              <a:ext uri="{FF2B5EF4-FFF2-40B4-BE49-F238E27FC236}">
                <a16:creationId xmlns:a16="http://schemas.microsoft.com/office/drawing/2014/main" id="{04092ECA-14CE-7ECD-B5AE-1F96A6A7DF56}"/>
              </a:ext>
            </a:extLst>
          </p:cNvPr>
          <p:cNvCxnSpPr>
            <a:cxnSpLocks noChangeShapeType="1"/>
            <a:stCxn id="75779" idx="2"/>
            <a:endCxn id="75801" idx="0"/>
          </p:cNvCxnSpPr>
          <p:nvPr/>
        </p:nvCxnSpPr>
        <p:spPr bwMode="auto">
          <a:xfrm rot="16200000" flipH="1">
            <a:off x="5458866" y="3384799"/>
            <a:ext cx="4935836" cy="537369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11" name="AutoShape 35">
            <a:extLst>
              <a:ext uri="{FF2B5EF4-FFF2-40B4-BE49-F238E27FC236}">
                <a16:creationId xmlns:a16="http://schemas.microsoft.com/office/drawing/2014/main" id="{721A09E2-76F2-D2EC-14A1-103AA699C715}"/>
              </a:ext>
            </a:extLst>
          </p:cNvPr>
          <p:cNvCxnSpPr>
            <a:cxnSpLocks noChangeShapeType="1"/>
            <a:stCxn id="75795" idx="1"/>
            <a:endCxn id="75780" idx="3"/>
          </p:cNvCxnSpPr>
          <p:nvPr/>
        </p:nvCxnSpPr>
        <p:spPr bwMode="auto">
          <a:xfrm rot="10800000">
            <a:off x="4578350" y="3231467"/>
            <a:ext cx="3460750" cy="2666096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12" name="AutoShape 36">
            <a:extLst>
              <a:ext uri="{FF2B5EF4-FFF2-40B4-BE49-F238E27FC236}">
                <a16:creationId xmlns:a16="http://schemas.microsoft.com/office/drawing/2014/main" id="{7E5779A3-CFBF-1DBB-8CD3-7675E9604405}"/>
              </a:ext>
            </a:extLst>
          </p:cNvPr>
          <p:cNvCxnSpPr>
            <a:cxnSpLocks noChangeShapeType="1"/>
            <a:stCxn id="75807" idx="3"/>
            <a:endCxn id="75786" idx="1"/>
          </p:cNvCxnSpPr>
          <p:nvPr/>
        </p:nvCxnSpPr>
        <p:spPr bwMode="auto">
          <a:xfrm flipV="1">
            <a:off x="4138614" y="1413264"/>
            <a:ext cx="5170487" cy="3109524"/>
          </a:xfrm>
          <a:prstGeom prst="curvedConnector3">
            <a:avLst>
              <a:gd name="adj1" fmla="val 50000"/>
            </a:avLst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70317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5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5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animBg="1"/>
      <p:bldP spid="75780" grpId="0" animBg="1"/>
      <p:bldP spid="75784" grpId="0" animBg="1"/>
      <p:bldP spid="75785" grpId="0" animBg="1"/>
      <p:bldP spid="75786" grpId="0" animBg="1"/>
      <p:bldP spid="75787" grpId="0" animBg="1"/>
      <p:bldP spid="75788" grpId="0" animBg="1"/>
      <p:bldP spid="75793" grpId="0" animBg="1"/>
      <p:bldP spid="75794" grpId="0" animBg="1"/>
      <p:bldP spid="75795" grpId="0" animBg="1"/>
      <p:bldP spid="75797" grpId="0" animBg="1"/>
      <p:bldP spid="75801" grpId="0" animBg="1"/>
      <p:bldP spid="75802" grpId="0" animBg="1"/>
      <p:bldP spid="75805" grpId="0" animBg="1"/>
      <p:bldP spid="7580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>
            <a:extLst>
              <a:ext uri="{FF2B5EF4-FFF2-40B4-BE49-F238E27FC236}">
                <a16:creationId xmlns:a16="http://schemas.microsoft.com/office/drawing/2014/main" id="{EAFE3220-16F1-C0C5-96F5-8EC856F6A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35" y="336326"/>
            <a:ext cx="11272344" cy="1015663"/>
          </a:xfrm>
          <a:prstGeom prst="rect">
            <a:avLst/>
          </a:prstGeom>
          <a:solidFill>
            <a:srgbClr val="9966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rgbClr val="92D050"/>
                </a:solidFill>
              </a:rPr>
              <a:t>Where do </a:t>
            </a:r>
            <a:r>
              <a:rPr lang="en-US" altLang="en-US" sz="6000" b="1" dirty="0">
                <a:solidFill>
                  <a:srgbClr val="92D050"/>
                </a:solidFill>
              </a:rPr>
              <a:t>sedimentary</a:t>
            </a:r>
            <a:r>
              <a:rPr lang="en-US" altLang="en-US" sz="4000" b="1" dirty="0">
                <a:solidFill>
                  <a:srgbClr val="92D050"/>
                </a:solidFill>
              </a:rPr>
              <a:t> rocks form?</a:t>
            </a:r>
          </a:p>
        </p:txBody>
      </p:sp>
      <p:pic>
        <p:nvPicPr>
          <p:cNvPr id="20483" name="Picture 6" descr="RC3.jpg                                                        000E55BD&#10;MacintoshX                     BC526B06:">
            <a:extLst>
              <a:ext uri="{FF2B5EF4-FFF2-40B4-BE49-F238E27FC236}">
                <a16:creationId xmlns:a16="http://schemas.microsoft.com/office/drawing/2014/main" id="{90C4B4E9-2A75-93CD-845D-72A4B19BD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23848"/>
            <a:ext cx="6894606" cy="50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655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A47382BA-A757-4EDB-A485-5AA719E88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794" y="457201"/>
            <a:ext cx="11130454" cy="1077218"/>
          </a:xfrm>
          <a:prstGeom prst="rect">
            <a:avLst/>
          </a:prstGeom>
          <a:solidFill>
            <a:srgbClr val="9966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3200" b="1" dirty="0">
                <a:solidFill>
                  <a:srgbClr val="92D050"/>
                </a:solidFill>
              </a:rPr>
              <a:t>SEDIMENTARY ROCKS </a:t>
            </a:r>
            <a:r>
              <a:rPr lang="en-US" altLang="en-US" sz="3200" dirty="0">
                <a:solidFill>
                  <a:srgbClr val="92D050"/>
                </a:solidFill>
              </a:rPr>
              <a:t>form </a:t>
            </a:r>
            <a:r>
              <a:rPr lang="en-US" altLang="en-US" sz="3200" u="sng" dirty="0">
                <a:solidFill>
                  <a:srgbClr val="92D050"/>
                </a:solidFill>
              </a:rPr>
              <a:t>near the surface under water</a:t>
            </a:r>
            <a:r>
              <a:rPr lang="en-US" altLang="en-US" sz="3200" dirty="0">
                <a:solidFill>
                  <a:srgbClr val="92D050"/>
                </a:solidFill>
              </a:rPr>
              <a:t> </a:t>
            </a:r>
          </a:p>
          <a:p>
            <a:r>
              <a:rPr lang="en-US" altLang="en-US" sz="3200" dirty="0">
                <a:solidFill>
                  <a:srgbClr val="92D050"/>
                </a:solidFill>
              </a:rPr>
              <a:t>                 by</a:t>
            </a:r>
            <a:r>
              <a:rPr lang="en-US" altLang="en-US" sz="3200" b="1" dirty="0">
                <a:solidFill>
                  <a:srgbClr val="92D050"/>
                </a:solidFill>
              </a:rPr>
              <a:t> COMPACTION</a:t>
            </a:r>
            <a:r>
              <a:rPr lang="en-US" altLang="en-US" sz="3200" dirty="0">
                <a:solidFill>
                  <a:srgbClr val="92D050"/>
                </a:solidFill>
              </a:rPr>
              <a:t> from a few layers above.</a:t>
            </a:r>
          </a:p>
        </p:txBody>
      </p:sp>
      <p:pic>
        <p:nvPicPr>
          <p:cNvPr id="21507" name="Picture 5" descr="RC3.jpg                                                        000E55BD&#10;MacintoshX                     BC526B06:">
            <a:extLst>
              <a:ext uri="{FF2B5EF4-FFF2-40B4-BE49-F238E27FC236}">
                <a16:creationId xmlns:a16="http://schemas.microsoft.com/office/drawing/2014/main" id="{B5BB50F5-387C-17CB-0FAF-BD917B705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071687"/>
            <a:ext cx="647700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09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3902F5E9-6F1B-7141-FA78-DE92903F5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72C37153-03A9-0750-A6A7-BEF9AAFC08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96600"/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6000" dirty="0">
                <a:latin typeface="Arial Black" panose="020B0A04020102020204" pitchFamily="34" charset="0"/>
              </a:rPr>
              <a:t>Three Types of rock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FCBAF62-5D78-A70D-B8B0-CA9F3BA67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en-US" altLang="en-US" sz="20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20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FFFF00"/>
                </a:solidFill>
              </a:rPr>
              <a:t>Igneous</a:t>
            </a:r>
          </a:p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FFFF00"/>
                </a:solidFill>
              </a:rPr>
              <a:t>Metamorphic</a:t>
            </a:r>
          </a:p>
          <a:p>
            <a:pPr>
              <a:lnSpc>
                <a:spcPct val="80000"/>
              </a:lnSpc>
            </a:pPr>
            <a:r>
              <a:rPr lang="en-US" altLang="en-US">
                <a:solidFill>
                  <a:srgbClr val="FFFF00"/>
                </a:solidFill>
              </a:rPr>
              <a:t>Sedimentary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2000">
              <a:solidFill>
                <a:srgbClr val="FF33CC"/>
              </a:solidFill>
              <a:latin typeface="Rockwell Extra Bold" panose="02060903040505020403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>
                <a:solidFill>
                  <a:srgbClr val="00FFFF"/>
                </a:solidFill>
                <a:latin typeface="Rockwell Extra Bold" panose="02060903040505020403" pitchFamily="18" charset="0"/>
              </a:rPr>
              <a:t>Three totally different types of rock that all basically come from the same materials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49673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9D3F2C26-04D6-85BF-AE1C-C943B6916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793" y="315307"/>
            <a:ext cx="11209283" cy="1569660"/>
          </a:xfrm>
          <a:prstGeom prst="rect">
            <a:avLst/>
          </a:prstGeom>
          <a:solidFill>
            <a:srgbClr val="996600"/>
          </a:solidFill>
          <a:ln w="9525">
            <a:solidFill>
              <a:srgbClr val="39D02B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4800" b="1" dirty="0">
                <a:solidFill>
                  <a:srgbClr val="FFC000"/>
                </a:solidFill>
              </a:rPr>
              <a:t>Where do METAMORPHIC ROCKS form?</a:t>
            </a:r>
          </a:p>
        </p:txBody>
      </p:sp>
      <p:pic>
        <p:nvPicPr>
          <p:cNvPr id="22531" name="Picture 5" descr="RC4.jpg                                                        000E55BD&#10;MacintoshX                     BC526B06:">
            <a:extLst>
              <a:ext uri="{FF2B5EF4-FFF2-40B4-BE49-F238E27FC236}">
                <a16:creationId xmlns:a16="http://schemas.microsoft.com/office/drawing/2014/main" id="{B6B7D883-6547-703D-B423-48E72A2A8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178" y="2032657"/>
            <a:ext cx="640080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083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DD9535E1-E779-93F8-0724-E3B00FA44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684" y="260454"/>
            <a:ext cx="11035862" cy="1323439"/>
          </a:xfrm>
          <a:prstGeom prst="rect">
            <a:avLst/>
          </a:prstGeom>
          <a:solidFill>
            <a:srgbClr val="996600"/>
          </a:solidFill>
          <a:ln w="9525">
            <a:solidFill>
              <a:srgbClr val="39D02B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4000" b="1" dirty="0">
                <a:solidFill>
                  <a:srgbClr val="FFC000"/>
                </a:solidFill>
              </a:rPr>
              <a:t>METAMORPHIC ROCKS</a:t>
            </a:r>
            <a:r>
              <a:rPr lang="en-US" altLang="en-US" sz="4000" dirty="0">
                <a:solidFill>
                  <a:srgbClr val="FFC000"/>
                </a:solidFill>
              </a:rPr>
              <a:t> form </a:t>
            </a:r>
            <a:r>
              <a:rPr lang="en-US" altLang="en-US" sz="4000" u="sng" dirty="0">
                <a:solidFill>
                  <a:srgbClr val="FFC000"/>
                </a:solidFill>
              </a:rPr>
              <a:t>deep underground</a:t>
            </a:r>
            <a:r>
              <a:rPr lang="en-US" altLang="en-US" sz="4000" dirty="0">
                <a:solidFill>
                  <a:srgbClr val="FFC000"/>
                </a:solidFill>
              </a:rPr>
              <a:t> </a:t>
            </a:r>
          </a:p>
          <a:p>
            <a:r>
              <a:rPr lang="en-US" altLang="en-US" sz="4000" dirty="0">
                <a:solidFill>
                  <a:srgbClr val="FFC000"/>
                </a:solidFill>
              </a:rPr>
              <a:t>       by </a:t>
            </a:r>
            <a:r>
              <a:rPr lang="en-US" altLang="en-US" sz="4000" b="1" dirty="0">
                <a:solidFill>
                  <a:srgbClr val="FFC000"/>
                </a:solidFill>
              </a:rPr>
              <a:t>Pressure</a:t>
            </a:r>
            <a:r>
              <a:rPr lang="en-US" altLang="en-US" sz="4000" dirty="0">
                <a:solidFill>
                  <a:srgbClr val="FFC000"/>
                </a:solidFill>
              </a:rPr>
              <a:t> from many layers above.</a:t>
            </a:r>
          </a:p>
        </p:txBody>
      </p:sp>
      <p:pic>
        <p:nvPicPr>
          <p:cNvPr id="23555" name="Picture 6" descr="RC4.jpg                                                        000E55BD&#10;MacintoshX                     BC526B06:">
            <a:extLst>
              <a:ext uri="{FF2B5EF4-FFF2-40B4-BE49-F238E27FC236}">
                <a16:creationId xmlns:a16="http://schemas.microsoft.com/office/drawing/2014/main" id="{0080651C-B724-1939-9D21-E962DDD3B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793875"/>
            <a:ext cx="662940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381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D9400A99-4629-30CE-5612-30DCA62A8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993" y="367666"/>
            <a:ext cx="10436773" cy="830997"/>
          </a:xfrm>
          <a:prstGeom prst="rect">
            <a:avLst/>
          </a:prstGeom>
          <a:solidFill>
            <a:srgbClr val="996600"/>
          </a:solidFill>
          <a:ln w="9525">
            <a:solidFill>
              <a:srgbClr val="FF2134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4800"/>
              <a:t>Where do </a:t>
            </a:r>
            <a:r>
              <a:rPr lang="en-US" altLang="en-US" sz="4800" b="1">
                <a:solidFill>
                  <a:srgbClr val="FF2134"/>
                </a:solidFill>
              </a:rPr>
              <a:t>IGNEOUS ROCKS</a:t>
            </a:r>
            <a:r>
              <a:rPr lang="en-US" altLang="en-US" sz="4800"/>
              <a:t> form?</a:t>
            </a:r>
          </a:p>
        </p:txBody>
      </p:sp>
      <p:pic>
        <p:nvPicPr>
          <p:cNvPr id="24579" name="Picture 6" descr=" Magma.jpg                                                      000E55BD&#10;MacintoshX                     BC526B06:">
            <a:extLst>
              <a:ext uri="{FF2B5EF4-FFF2-40B4-BE49-F238E27FC236}">
                <a16:creationId xmlns:a16="http://schemas.microsoft.com/office/drawing/2014/main" id="{3397D741-FA5C-E818-98A1-D1B9262A7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343" y="1208881"/>
            <a:ext cx="465931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081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34BDE912-0D8A-092B-5AD7-FFF554CA3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064" y="2272868"/>
            <a:ext cx="3576638" cy="831850"/>
          </a:xfrm>
          <a:prstGeom prst="rect">
            <a:avLst/>
          </a:prstGeom>
          <a:noFill/>
          <a:ln w="9525">
            <a:solidFill>
              <a:srgbClr val="FF213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2400" b="1">
                <a:solidFill>
                  <a:srgbClr val="FF2134"/>
                </a:solidFill>
              </a:rPr>
              <a:t> Extrusive igneous rocks</a:t>
            </a:r>
            <a:r>
              <a:rPr lang="en-US" altLang="en-US" sz="2400"/>
              <a:t> </a:t>
            </a:r>
          </a:p>
          <a:p>
            <a:r>
              <a:rPr lang="en-US" altLang="en-US" sz="2400"/>
              <a:t>form on or near the surface.</a:t>
            </a: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DA7F149E-17B8-711D-B461-A277E043C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064" y="4482668"/>
            <a:ext cx="3390900" cy="831850"/>
          </a:xfrm>
          <a:prstGeom prst="rect">
            <a:avLst/>
          </a:prstGeom>
          <a:noFill/>
          <a:ln w="9525">
            <a:solidFill>
              <a:srgbClr val="FF213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2400" b="1">
                <a:solidFill>
                  <a:srgbClr val="FF2134"/>
                </a:solidFill>
              </a:rPr>
              <a:t>Intrusive igneous rocks</a:t>
            </a:r>
            <a:r>
              <a:rPr lang="en-US" altLang="en-US" sz="2400"/>
              <a:t> </a:t>
            </a:r>
          </a:p>
          <a:p>
            <a:r>
              <a:rPr lang="en-US" altLang="en-US" sz="2400"/>
              <a:t>    form below the surface.</a:t>
            </a:r>
          </a:p>
        </p:txBody>
      </p:sp>
      <p:pic>
        <p:nvPicPr>
          <p:cNvPr id="25604" name="Picture 8" descr="&#10;Magma2.jpg                                                     000E55BD&#10;MacintoshX                     BC526B06:">
            <a:extLst>
              <a:ext uri="{FF2B5EF4-FFF2-40B4-BE49-F238E27FC236}">
                <a16:creationId xmlns:a16="http://schemas.microsoft.com/office/drawing/2014/main" id="{13C99BA7-A5FE-8838-ADF8-F494B397C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65" y="1358468"/>
            <a:ext cx="45450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C3392F07-79D9-D9C2-C380-0F7791472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993" y="367666"/>
            <a:ext cx="10436773" cy="830997"/>
          </a:xfrm>
          <a:prstGeom prst="rect">
            <a:avLst/>
          </a:prstGeom>
          <a:solidFill>
            <a:srgbClr val="996600"/>
          </a:solidFill>
          <a:ln w="9525">
            <a:solidFill>
              <a:srgbClr val="FF2134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4800"/>
              <a:t>Where do </a:t>
            </a:r>
            <a:r>
              <a:rPr lang="en-US" altLang="en-US" sz="4800" b="1">
                <a:solidFill>
                  <a:srgbClr val="FF2134"/>
                </a:solidFill>
              </a:rPr>
              <a:t>IGNEOUS ROCKS</a:t>
            </a:r>
            <a:r>
              <a:rPr lang="en-US" altLang="en-US" sz="4800"/>
              <a:t> form?</a:t>
            </a:r>
          </a:p>
        </p:txBody>
      </p:sp>
    </p:spTree>
    <p:extLst>
      <p:ext uri="{BB962C8B-B14F-4D97-AF65-F5344CB8AC3E}">
        <p14:creationId xmlns:p14="http://schemas.microsoft.com/office/powerpoint/2010/main" val="2315498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>
            <a:extLst>
              <a:ext uri="{FF2B5EF4-FFF2-40B4-BE49-F238E27FC236}">
                <a16:creationId xmlns:a16="http://schemas.microsoft.com/office/drawing/2014/main" id="{0659E700-1962-222E-E21F-170EF7A91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3" name="Rectangle 3">
            <a:extLst>
              <a:ext uri="{FF2B5EF4-FFF2-40B4-BE49-F238E27FC236}">
                <a16:creationId xmlns:a16="http://schemas.microsoft.com/office/drawing/2014/main" id="{9071AD02-0C9D-F144-26E3-FB04E9CFD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057400"/>
            <a:ext cx="1816100" cy="673100"/>
          </a:xfrm>
          <a:prstGeom prst="rect">
            <a:avLst/>
          </a:prstGeom>
          <a:solidFill>
            <a:schemeClr val="hlink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1</a:t>
            </a:r>
          </a:p>
        </p:txBody>
      </p:sp>
      <p:sp>
        <p:nvSpPr>
          <p:cNvPr id="76804" name="Rectangle 4">
            <a:extLst>
              <a:ext uri="{FF2B5EF4-FFF2-40B4-BE49-F238E27FC236}">
                <a16:creationId xmlns:a16="http://schemas.microsoft.com/office/drawing/2014/main" id="{C07B3301-0E42-C2E8-FA00-8F650AEFB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574800"/>
            <a:ext cx="1346200" cy="673100"/>
          </a:xfrm>
          <a:prstGeom prst="rect">
            <a:avLst/>
          </a:prstGeom>
          <a:solidFill>
            <a:schemeClr val="hlink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2</a:t>
            </a:r>
          </a:p>
        </p:txBody>
      </p:sp>
      <p:sp>
        <p:nvSpPr>
          <p:cNvPr id="76805" name="Rectangle 5">
            <a:extLst>
              <a:ext uri="{FF2B5EF4-FFF2-40B4-BE49-F238E27FC236}">
                <a16:creationId xmlns:a16="http://schemas.microsoft.com/office/drawing/2014/main" id="{5F8A5724-063C-ABA0-589C-C6BE7CFF3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5900" y="2540000"/>
            <a:ext cx="1460500" cy="673100"/>
          </a:xfrm>
          <a:prstGeom prst="rect">
            <a:avLst/>
          </a:prstGeom>
          <a:solidFill>
            <a:schemeClr val="hlink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3</a:t>
            </a:r>
          </a:p>
        </p:txBody>
      </p:sp>
      <p:sp>
        <p:nvSpPr>
          <p:cNvPr id="76806" name="Rectangle 6">
            <a:extLst>
              <a:ext uri="{FF2B5EF4-FFF2-40B4-BE49-F238E27FC236}">
                <a16:creationId xmlns:a16="http://schemas.microsoft.com/office/drawing/2014/main" id="{0BE01A0D-D4C2-0E9C-E4C6-46321DE74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900" y="3606800"/>
            <a:ext cx="1460500" cy="673100"/>
          </a:xfrm>
          <a:prstGeom prst="rect">
            <a:avLst/>
          </a:prstGeom>
          <a:solidFill>
            <a:schemeClr val="hlink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4</a:t>
            </a:r>
          </a:p>
        </p:txBody>
      </p:sp>
      <p:sp>
        <p:nvSpPr>
          <p:cNvPr id="76807" name="Rectangle 7">
            <a:extLst>
              <a:ext uri="{FF2B5EF4-FFF2-40B4-BE49-F238E27FC236}">
                <a16:creationId xmlns:a16="http://schemas.microsoft.com/office/drawing/2014/main" id="{3F8EB3B1-7B33-7139-B9F9-1D6BA57E8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400" y="5816600"/>
            <a:ext cx="1549400" cy="673100"/>
          </a:xfrm>
          <a:prstGeom prst="rect">
            <a:avLst/>
          </a:prstGeom>
          <a:solidFill>
            <a:schemeClr val="hlink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5</a:t>
            </a:r>
          </a:p>
        </p:txBody>
      </p:sp>
      <p:sp>
        <p:nvSpPr>
          <p:cNvPr id="76808" name="Rectangle 8">
            <a:extLst>
              <a:ext uri="{FF2B5EF4-FFF2-40B4-BE49-F238E27FC236}">
                <a16:creationId xmlns:a16="http://schemas.microsoft.com/office/drawing/2014/main" id="{D805B2F3-7CCC-C93B-140F-B7C5A141B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6426200"/>
            <a:ext cx="838200" cy="406400"/>
          </a:xfrm>
          <a:prstGeom prst="rect">
            <a:avLst/>
          </a:prstGeom>
          <a:solidFill>
            <a:schemeClr val="hlink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6a</a:t>
            </a:r>
          </a:p>
        </p:txBody>
      </p:sp>
      <p:sp>
        <p:nvSpPr>
          <p:cNvPr id="76809" name="Rectangle 9">
            <a:extLst>
              <a:ext uri="{FF2B5EF4-FFF2-40B4-BE49-F238E27FC236}">
                <a16:creationId xmlns:a16="http://schemas.microsoft.com/office/drawing/2014/main" id="{410A1816-0EFC-097E-86D0-5428B8BB4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270500"/>
            <a:ext cx="1524000" cy="622300"/>
          </a:xfrm>
          <a:prstGeom prst="rect">
            <a:avLst/>
          </a:prstGeom>
          <a:solidFill>
            <a:schemeClr val="hlink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7</a:t>
            </a:r>
          </a:p>
        </p:txBody>
      </p:sp>
      <p:sp>
        <p:nvSpPr>
          <p:cNvPr id="76810" name="Text Box 10">
            <a:extLst>
              <a:ext uri="{FF2B5EF4-FFF2-40B4-BE49-F238E27FC236}">
                <a16:creationId xmlns:a16="http://schemas.microsoft.com/office/drawing/2014/main" id="{D9D013C8-167C-BC34-78E8-E7481C4F7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215901"/>
            <a:ext cx="5080000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 i="1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The Rock Cycle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b="1" i="1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for real:</a:t>
            </a:r>
          </a:p>
        </p:txBody>
      </p:sp>
      <p:sp>
        <p:nvSpPr>
          <p:cNvPr id="76811" name="Rectangle 11">
            <a:extLst>
              <a:ext uri="{FF2B5EF4-FFF2-40B4-BE49-F238E27FC236}">
                <a16:creationId xmlns:a16="http://schemas.microsoft.com/office/drawing/2014/main" id="{4B1FFB12-7652-B683-7796-832C6462A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100" y="4445000"/>
            <a:ext cx="838200" cy="406400"/>
          </a:xfrm>
          <a:prstGeom prst="rect">
            <a:avLst/>
          </a:prstGeom>
          <a:solidFill>
            <a:schemeClr val="hlink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6b</a:t>
            </a:r>
          </a:p>
        </p:txBody>
      </p:sp>
      <p:sp>
        <p:nvSpPr>
          <p:cNvPr id="76812" name="Rectangle 12">
            <a:extLst>
              <a:ext uri="{FF2B5EF4-FFF2-40B4-BE49-F238E27FC236}">
                <a16:creationId xmlns:a16="http://schemas.microsoft.com/office/drawing/2014/main" id="{ABF97693-F1DC-51D4-E60A-CA0E5CDDC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7800" y="4826000"/>
            <a:ext cx="2349500" cy="469900"/>
          </a:xfrm>
          <a:prstGeom prst="rect">
            <a:avLst/>
          </a:prstGeom>
          <a:solidFill>
            <a:schemeClr val="folHlink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What Rock?</a:t>
            </a:r>
          </a:p>
        </p:txBody>
      </p:sp>
      <p:sp>
        <p:nvSpPr>
          <p:cNvPr id="76813" name="Rectangle 13">
            <a:extLst>
              <a:ext uri="{FF2B5EF4-FFF2-40B4-BE49-F238E27FC236}">
                <a16:creationId xmlns:a16="http://schemas.microsoft.com/office/drawing/2014/main" id="{03CDD5A7-F5C1-D231-1CE6-9441B9238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0" y="5918200"/>
            <a:ext cx="2349500" cy="469900"/>
          </a:xfrm>
          <a:prstGeom prst="rect">
            <a:avLst/>
          </a:prstGeom>
          <a:solidFill>
            <a:schemeClr val="folHlink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What Rock?</a:t>
            </a:r>
          </a:p>
        </p:txBody>
      </p:sp>
      <p:sp>
        <p:nvSpPr>
          <p:cNvPr id="76814" name="Rectangle 14">
            <a:extLst>
              <a:ext uri="{FF2B5EF4-FFF2-40B4-BE49-F238E27FC236}">
                <a16:creationId xmlns:a16="http://schemas.microsoft.com/office/drawing/2014/main" id="{08549ED6-B19E-D314-A7FE-46AE7B300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800" y="3886200"/>
            <a:ext cx="1117600" cy="609600"/>
          </a:xfrm>
          <a:prstGeom prst="rect">
            <a:avLst/>
          </a:prstGeom>
          <a:solidFill>
            <a:schemeClr val="folHlink"/>
          </a:solidFill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What </a:t>
            </a:r>
          </a:p>
          <a:p>
            <a:pPr algn="ctr"/>
            <a:r>
              <a:rPr lang="en-US" altLang="en-US"/>
              <a:t>Rock?</a:t>
            </a:r>
          </a:p>
        </p:txBody>
      </p:sp>
    </p:spTree>
    <p:extLst>
      <p:ext uri="{BB962C8B-B14F-4D97-AF65-F5344CB8AC3E}">
        <p14:creationId xmlns:p14="http://schemas.microsoft.com/office/powerpoint/2010/main" val="3365260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nimBg="1"/>
      <p:bldP spid="76804" grpId="0" animBg="1"/>
      <p:bldP spid="76805" grpId="0" animBg="1"/>
      <p:bldP spid="76806" grpId="0" animBg="1"/>
      <p:bldP spid="76807" grpId="0" animBg="1"/>
      <p:bldP spid="76808" grpId="0" animBg="1"/>
      <p:bldP spid="76809" grpId="0" animBg="1"/>
      <p:bldP spid="76811" grpId="0" animBg="1"/>
      <p:bldP spid="76812" grpId="0" animBg="1"/>
      <p:bldP spid="76813" grpId="0" animBg="1"/>
      <p:bldP spid="768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1C2A96E-2E55-DFE1-9A7A-04E2069C886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996600"/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/>
            <a:r>
              <a:rPr lang="en-US" altLang="en-US" sz="4800" b="1" dirty="0"/>
              <a:t>What process is probably occurring here or did occur in the recent past?</a:t>
            </a:r>
          </a:p>
        </p:txBody>
      </p:sp>
      <p:pic>
        <p:nvPicPr>
          <p:cNvPr id="26627" name="Picture 5" descr="&#10;Cliffs.jpg                                                     000E55BD&#10;MacintoshX                     BC526B06:">
            <a:extLst>
              <a:ext uri="{FF2B5EF4-FFF2-40B4-BE49-F238E27FC236}">
                <a16:creationId xmlns:a16="http://schemas.microsoft.com/office/drawing/2014/main" id="{8FE6D6ED-E049-DB3C-CCE9-835DD532C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1"/>
            <a:ext cx="632460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5878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1C2A96E-2E55-DFE1-9A7A-04E2069C886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996600"/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/>
            <a:r>
              <a:rPr lang="en-US" altLang="en-US" sz="4800" b="1" dirty="0"/>
              <a:t>What process is probably occurring here or did occur in the recent past?</a:t>
            </a:r>
          </a:p>
        </p:txBody>
      </p:sp>
      <p:pic>
        <p:nvPicPr>
          <p:cNvPr id="26627" name="Picture 5" descr="&#10;Cliffs.jpg                                                     000E55BD&#10;MacintoshX                     BC526B06:">
            <a:extLst>
              <a:ext uri="{FF2B5EF4-FFF2-40B4-BE49-F238E27FC236}">
                <a16:creationId xmlns:a16="http://schemas.microsoft.com/office/drawing/2014/main" id="{8FE6D6ED-E049-DB3C-CCE9-835DD532C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18649"/>
            <a:ext cx="632460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4C348AE9-6B2D-C76A-D6D4-9FE5FBF32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716" y="1918649"/>
            <a:ext cx="3529084" cy="169277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2800" b="1" dirty="0">
                <a:solidFill>
                  <a:schemeClr val="accent2"/>
                </a:solidFill>
              </a:rPr>
              <a:t>Compaction under water</a:t>
            </a:r>
            <a:r>
              <a:rPr lang="en-US" altLang="en-US" sz="2400" dirty="0"/>
              <a:t> - forming </a:t>
            </a:r>
            <a:r>
              <a:rPr lang="en-US" altLang="en-US" sz="2400" b="1" dirty="0">
                <a:solidFill>
                  <a:schemeClr val="accent2"/>
                </a:solidFill>
              </a:rPr>
              <a:t>SEDIMENTARY ROCKS</a:t>
            </a:r>
          </a:p>
        </p:txBody>
      </p:sp>
    </p:spTree>
    <p:extLst>
      <p:ext uri="{BB962C8B-B14F-4D97-AF65-F5344CB8AC3E}">
        <p14:creationId xmlns:p14="http://schemas.microsoft.com/office/powerpoint/2010/main" val="1518418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F9DAD0A-D75E-FEA6-6A2F-86D33D176F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88731" y="457200"/>
            <a:ext cx="11098923" cy="1371600"/>
          </a:xfrm>
          <a:solidFill>
            <a:srgbClr val="996600"/>
          </a:solidFill>
          <a:ln>
            <a:solidFill>
              <a:srgbClr val="39D02B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/>
            <a:r>
              <a:rPr lang="en-US" altLang="en-US" sz="5400" b="1"/>
              <a:t>What process is probably occurring deep under these mountains?</a:t>
            </a:r>
          </a:p>
        </p:txBody>
      </p:sp>
      <p:pic>
        <p:nvPicPr>
          <p:cNvPr id="28675" name="Picture 4" descr="mtns.jpg                                                       000E55BD&#10;MacintoshX                     BC526B06:">
            <a:extLst>
              <a:ext uri="{FF2B5EF4-FFF2-40B4-BE49-F238E27FC236}">
                <a16:creationId xmlns:a16="http://schemas.microsoft.com/office/drawing/2014/main" id="{B3DC258D-9CD9-9A0B-F71D-66878643E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6248400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1365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F9DAD0A-D75E-FEA6-6A2F-86D33D176F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88731" y="457200"/>
            <a:ext cx="11098923" cy="1371600"/>
          </a:xfrm>
          <a:solidFill>
            <a:srgbClr val="996600"/>
          </a:solidFill>
          <a:ln>
            <a:solidFill>
              <a:srgbClr val="39D02B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/>
            <a:r>
              <a:rPr lang="en-US" altLang="en-US" sz="5400" b="1"/>
              <a:t>What process is probably occurring deep under these mountains?</a:t>
            </a:r>
          </a:p>
        </p:txBody>
      </p:sp>
      <p:pic>
        <p:nvPicPr>
          <p:cNvPr id="28675" name="Picture 4" descr="mtns.jpg                                                       000E55BD&#10;MacintoshX                     BC526B06:">
            <a:extLst>
              <a:ext uri="{FF2B5EF4-FFF2-40B4-BE49-F238E27FC236}">
                <a16:creationId xmlns:a16="http://schemas.microsoft.com/office/drawing/2014/main" id="{B3DC258D-9CD9-9A0B-F71D-66878643E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1" y="2151346"/>
            <a:ext cx="6248400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4F5C3B89-DFCA-8DE5-E7AE-37CD0811F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9657" y="2280740"/>
            <a:ext cx="4397168" cy="830997"/>
          </a:xfrm>
          <a:prstGeom prst="rect">
            <a:avLst/>
          </a:prstGeom>
          <a:noFill/>
          <a:ln w="9525">
            <a:solidFill>
              <a:srgbClr val="39D02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2400" b="1" dirty="0">
                <a:solidFill>
                  <a:srgbClr val="39D02B"/>
                </a:solidFill>
              </a:rPr>
              <a:t>Heat &amp; Pressure</a:t>
            </a:r>
            <a:r>
              <a:rPr lang="en-US" altLang="en-US" sz="2400" dirty="0"/>
              <a:t> - forming </a:t>
            </a:r>
            <a:r>
              <a:rPr lang="en-US" altLang="en-US" sz="2400" b="1" dirty="0">
                <a:solidFill>
                  <a:srgbClr val="39D02B"/>
                </a:solidFill>
              </a:rPr>
              <a:t>METAMORPHIC ROCKS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932475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640473A-C6A1-8BCA-9891-BC54789A247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25669" y="273266"/>
            <a:ext cx="11240813" cy="838200"/>
          </a:xfrm>
          <a:solidFill>
            <a:srgbClr val="996600"/>
          </a:solidFill>
          <a:ln>
            <a:solidFill>
              <a:srgbClr val="FF2134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800" b="1" dirty="0"/>
              <a:t>What process is probably occurring here?</a:t>
            </a:r>
            <a:endParaRPr lang="en-US" altLang="en-US" sz="4800" dirty="0"/>
          </a:p>
        </p:txBody>
      </p:sp>
      <p:pic>
        <p:nvPicPr>
          <p:cNvPr id="30723" name="Picture 7" descr="Volcano.jpg                                                    000E55BD&#10;MacintoshX                     BC526B06:">
            <a:extLst>
              <a:ext uri="{FF2B5EF4-FFF2-40B4-BE49-F238E27FC236}">
                <a16:creationId xmlns:a16="http://schemas.microsoft.com/office/drawing/2014/main" id="{87D4EAC7-ABA1-162E-AD1F-DE9A316EE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617662"/>
            <a:ext cx="6934200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45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C6C9371-9194-5439-DDAF-73DEFCA41A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9144000" cy="1143000"/>
          </a:xfrm>
          <a:solidFill>
            <a:srgbClr val="996600"/>
          </a:solidFill>
        </p:spPr>
        <p:txBody>
          <a:bodyPr>
            <a:noAutofit/>
          </a:bodyPr>
          <a:lstStyle/>
          <a:p>
            <a:pPr algn="ctr"/>
            <a:r>
              <a:rPr lang="en-US" altLang="en-US" dirty="0">
                <a:solidFill>
                  <a:srgbClr val="33CC33"/>
                </a:solidFill>
                <a:latin typeface="Arial Black" panose="020B0A04020102020204" pitchFamily="34" charset="0"/>
              </a:rPr>
              <a:t>So how do we get such different rocks?</a:t>
            </a:r>
          </a:p>
        </p:txBody>
      </p:sp>
      <p:pic>
        <p:nvPicPr>
          <p:cNvPr id="7197" name="Picture 29">
            <a:extLst>
              <a:ext uri="{FF2B5EF4-FFF2-40B4-BE49-F238E27FC236}">
                <a16:creationId xmlns:a16="http://schemas.microsoft.com/office/drawing/2014/main" id="{79CFF630-1C49-45D2-57D6-F0AC184A6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8" name="Text Box 30">
            <a:extLst>
              <a:ext uri="{FF2B5EF4-FFF2-40B4-BE49-F238E27FC236}">
                <a16:creationId xmlns:a16="http://schemas.microsoft.com/office/drawing/2014/main" id="{9F674D57-4340-AE4B-4CFE-24CDB087D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1176" y="2971800"/>
            <a:ext cx="2536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FF0000"/>
                </a:solidFill>
              </a:rPr>
              <a:t>Igneous Rocks?</a:t>
            </a:r>
          </a:p>
        </p:txBody>
      </p:sp>
      <p:sp>
        <p:nvSpPr>
          <p:cNvPr id="7199" name="Text Box 31">
            <a:extLst>
              <a:ext uri="{FF2B5EF4-FFF2-40B4-BE49-F238E27FC236}">
                <a16:creationId xmlns:a16="http://schemas.microsoft.com/office/drawing/2014/main" id="{1F64854F-7990-1BA8-61AC-668157A1B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1" y="5867400"/>
            <a:ext cx="326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FF0000"/>
                </a:solidFill>
              </a:rPr>
              <a:t>Metamorphic Rocks?</a:t>
            </a:r>
          </a:p>
        </p:txBody>
      </p:sp>
      <p:sp>
        <p:nvSpPr>
          <p:cNvPr id="7200" name="Text Box 32">
            <a:extLst>
              <a:ext uri="{FF2B5EF4-FFF2-40B4-BE49-F238E27FC236}">
                <a16:creationId xmlns:a16="http://schemas.microsoft.com/office/drawing/2014/main" id="{500B46F5-650C-DED9-C510-7F2A6C136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343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FF0000"/>
                </a:solidFill>
              </a:rPr>
              <a:t>Sedimentary Rocks?</a:t>
            </a:r>
          </a:p>
        </p:txBody>
      </p:sp>
      <p:sp>
        <p:nvSpPr>
          <p:cNvPr id="7201" name="Text Box 33">
            <a:extLst>
              <a:ext uri="{FF2B5EF4-FFF2-40B4-BE49-F238E27FC236}">
                <a16:creationId xmlns:a16="http://schemas.microsoft.com/office/drawing/2014/main" id="{3D1DEAF3-B2F2-0EA4-4064-1EB94DC75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9" y="1371601"/>
            <a:ext cx="91440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/>
              <a:t>They all look and act so differently, how do they all form?</a:t>
            </a:r>
          </a:p>
        </p:txBody>
      </p:sp>
    </p:spTree>
    <p:extLst>
      <p:ext uri="{BB962C8B-B14F-4D97-AF65-F5344CB8AC3E}">
        <p14:creationId xmlns:p14="http://schemas.microsoft.com/office/powerpoint/2010/main" val="22365562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640473A-C6A1-8BCA-9891-BC54789A247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25669" y="273266"/>
            <a:ext cx="11240813" cy="838200"/>
          </a:xfrm>
          <a:solidFill>
            <a:srgbClr val="996600"/>
          </a:solidFill>
          <a:ln>
            <a:solidFill>
              <a:srgbClr val="FF2134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800" b="1" dirty="0"/>
              <a:t>What process is probably occurring here?</a:t>
            </a:r>
            <a:endParaRPr lang="en-US" altLang="en-US" sz="4800" dirty="0"/>
          </a:p>
        </p:txBody>
      </p:sp>
      <p:pic>
        <p:nvPicPr>
          <p:cNvPr id="30723" name="Picture 7" descr="Volcano.jpg                                                    000E55BD&#10;MacintoshX                     BC526B06:">
            <a:extLst>
              <a:ext uri="{FF2B5EF4-FFF2-40B4-BE49-F238E27FC236}">
                <a16:creationId xmlns:a16="http://schemas.microsoft.com/office/drawing/2014/main" id="{87D4EAC7-ABA1-162E-AD1F-DE9A316EE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88" y="1617662"/>
            <a:ext cx="6934200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7D6D5DDA-9CA7-C99D-4FC0-7EADDA613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9098" y="1617662"/>
            <a:ext cx="4037383" cy="830997"/>
          </a:xfrm>
          <a:prstGeom prst="rect">
            <a:avLst/>
          </a:prstGeom>
          <a:noFill/>
          <a:ln w="9525">
            <a:solidFill>
              <a:srgbClr val="FF213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2400" b="1">
                <a:solidFill>
                  <a:srgbClr val="FF2134"/>
                </a:solidFill>
              </a:rPr>
              <a:t>Melting &amp; Cooling</a:t>
            </a:r>
            <a:r>
              <a:rPr lang="en-US" altLang="en-US" sz="2400"/>
              <a:t> - forming </a:t>
            </a:r>
            <a:r>
              <a:rPr lang="en-US" altLang="en-US" sz="2400" b="1">
                <a:solidFill>
                  <a:srgbClr val="FF2134"/>
                </a:solidFill>
              </a:rPr>
              <a:t>IGNEOUS ROCKS</a:t>
            </a:r>
          </a:p>
        </p:txBody>
      </p:sp>
    </p:spTree>
    <p:extLst>
      <p:ext uri="{BB962C8B-B14F-4D97-AF65-F5344CB8AC3E}">
        <p14:creationId xmlns:p14="http://schemas.microsoft.com/office/powerpoint/2010/main" val="34126381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205F9863-1B98-E5BF-B2CA-80D5D7114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262" y="169864"/>
            <a:ext cx="11240813" cy="1200329"/>
          </a:xfrm>
          <a:prstGeom prst="rect">
            <a:avLst/>
          </a:prstGeom>
          <a:solidFill>
            <a:srgbClr val="9966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3600" dirty="0"/>
              <a:t>How is this diagram similar and different from your sketched rock cycle diagram?</a:t>
            </a:r>
          </a:p>
        </p:txBody>
      </p:sp>
      <p:pic>
        <p:nvPicPr>
          <p:cNvPr id="32771" name="Picture 5" descr="RC.jpg                                                         000E55BD&#10;MacintoshX                     BC526B06:">
            <a:extLst>
              <a:ext uri="{FF2B5EF4-FFF2-40B4-BE49-F238E27FC236}">
                <a16:creationId xmlns:a16="http://schemas.microsoft.com/office/drawing/2014/main" id="{2343D916-A650-7ED7-E7EE-9F9F10698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8"/>
            <a:ext cx="69342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8683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85153D0-94C6-9F9F-B066-BBFB0EC48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683" y="233852"/>
            <a:ext cx="10941269" cy="1200329"/>
          </a:xfrm>
          <a:prstGeom prst="rect">
            <a:avLst/>
          </a:prstGeom>
          <a:solidFill>
            <a:srgbClr val="9966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3600" dirty="0"/>
              <a:t>How is this diagram similar and different from your own sketch?</a:t>
            </a:r>
          </a:p>
        </p:txBody>
      </p:sp>
      <p:pic>
        <p:nvPicPr>
          <p:cNvPr id="33795" name="Picture 5" descr="RC5.jpg                                                        000E55BD&#10;MacintoshX                     BC526B06:">
            <a:extLst>
              <a:ext uri="{FF2B5EF4-FFF2-40B4-BE49-F238E27FC236}">
                <a16:creationId xmlns:a16="http://schemas.microsoft.com/office/drawing/2014/main" id="{8D4CBF84-B82F-08FB-DDA7-2DA6D027E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56294"/>
            <a:ext cx="7772400" cy="57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4030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1DCD6-F07E-2F4C-6952-E2EE5492BFB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6600"/>
          </a:solidFill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Arial Black" panose="020B0A04020102020204" pitchFamily="34" charset="0"/>
              </a:rPr>
              <a:t>Big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A6D05-1C03-08F9-7D77-DBEA53FFB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rock cycle shows the law of conservation of mass. The rocks are not created or destroyed just change forms/types.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Any rock type can be changed into any other two and back again through the rock cycle depending on conditions.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Metamorphic rocks are created deep in the earth from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from the layers above or at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plate boundaries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265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03D4D23-1154-F03B-0919-9E076C2E99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753" y="304800"/>
            <a:ext cx="10481480" cy="1143000"/>
          </a:xfrm>
          <a:solidFill>
            <a:srgbClr val="996600"/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6000" dirty="0">
                <a:solidFill>
                  <a:srgbClr val="33CC33"/>
                </a:solidFill>
                <a:latin typeface="Arial Black" panose="020B0A04020102020204" pitchFamily="34" charset="0"/>
              </a:rPr>
              <a:t>The Rock Cycle!!!</a:t>
            </a:r>
          </a:p>
        </p:txBody>
      </p:sp>
      <p:pic>
        <p:nvPicPr>
          <p:cNvPr id="13327" name="Picture 15">
            <a:extLst>
              <a:ext uri="{FF2B5EF4-FFF2-40B4-BE49-F238E27FC236}">
                <a16:creationId xmlns:a16="http://schemas.microsoft.com/office/drawing/2014/main" id="{2AA4828A-2080-B441-5FF0-D6A9C39BD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8" name="Text Box 16">
            <a:extLst>
              <a:ext uri="{FF2B5EF4-FFF2-40B4-BE49-F238E27FC236}">
                <a16:creationId xmlns:a16="http://schemas.microsoft.com/office/drawing/2014/main" id="{D8D254F6-41DD-B14E-E37F-6F2EB166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725" y="6211888"/>
            <a:ext cx="3081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FF0000"/>
                </a:solidFill>
              </a:rPr>
              <a:t>Metamorphic Rocks</a:t>
            </a:r>
          </a:p>
        </p:txBody>
      </p:sp>
      <p:sp>
        <p:nvSpPr>
          <p:cNvPr id="13329" name="Text Box 17">
            <a:extLst>
              <a:ext uri="{FF2B5EF4-FFF2-40B4-BE49-F238E27FC236}">
                <a16:creationId xmlns:a16="http://schemas.microsoft.com/office/drawing/2014/main" id="{DE19FF2F-FD05-1321-716B-25CF9D86175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082109" y="2269332"/>
            <a:ext cx="553998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FF0000"/>
                </a:solidFill>
              </a:rPr>
              <a:t>Igneous Rocks</a:t>
            </a:r>
          </a:p>
        </p:txBody>
      </p:sp>
      <p:sp>
        <p:nvSpPr>
          <p:cNvPr id="13330" name="Text Box 18">
            <a:extLst>
              <a:ext uri="{FF2B5EF4-FFF2-40B4-BE49-F238E27FC236}">
                <a16:creationId xmlns:a16="http://schemas.microsoft.com/office/drawing/2014/main" id="{E8A0AAD4-48B1-5CCE-F131-3DC87D085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1" y="4419600"/>
            <a:ext cx="3014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FF0000"/>
                </a:solidFill>
              </a:rPr>
              <a:t>Sedimentary Rocks</a:t>
            </a:r>
          </a:p>
        </p:txBody>
      </p:sp>
      <p:sp>
        <p:nvSpPr>
          <p:cNvPr id="13331" name="AutoShape 19">
            <a:extLst>
              <a:ext uri="{FF2B5EF4-FFF2-40B4-BE49-F238E27FC236}">
                <a16:creationId xmlns:a16="http://schemas.microsoft.com/office/drawing/2014/main" id="{D35AD516-96A1-860B-820D-D59076EF08CC}"/>
              </a:ext>
            </a:extLst>
          </p:cNvPr>
          <p:cNvSpPr>
            <a:spLocks noChangeArrowheads="1"/>
          </p:cNvSpPr>
          <p:nvPr/>
        </p:nvSpPr>
        <p:spPr bwMode="auto">
          <a:xfrm rot="20277202">
            <a:off x="6324600" y="3810000"/>
            <a:ext cx="1828800" cy="381000"/>
          </a:xfrm>
          <a:prstGeom prst="leftRightArrow">
            <a:avLst>
              <a:gd name="adj1" fmla="val 50000"/>
              <a:gd name="adj2" fmla="val 96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can become</a:t>
            </a:r>
          </a:p>
        </p:txBody>
      </p:sp>
      <p:sp>
        <p:nvSpPr>
          <p:cNvPr id="13332" name="AutoShape 20">
            <a:extLst>
              <a:ext uri="{FF2B5EF4-FFF2-40B4-BE49-F238E27FC236}">
                <a16:creationId xmlns:a16="http://schemas.microsoft.com/office/drawing/2014/main" id="{F7210E58-13FB-E164-A6D2-EECFF519B23C}"/>
              </a:ext>
            </a:extLst>
          </p:cNvPr>
          <p:cNvSpPr>
            <a:spLocks noChangeArrowheads="1"/>
          </p:cNvSpPr>
          <p:nvPr/>
        </p:nvSpPr>
        <p:spPr bwMode="auto">
          <a:xfrm rot="19359039">
            <a:off x="7612064" y="5316538"/>
            <a:ext cx="2484437" cy="304800"/>
          </a:xfrm>
          <a:prstGeom prst="leftRightArrow">
            <a:avLst>
              <a:gd name="adj1" fmla="val 50000"/>
              <a:gd name="adj2" fmla="val 1630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can become</a:t>
            </a:r>
          </a:p>
        </p:txBody>
      </p:sp>
      <p:sp>
        <p:nvSpPr>
          <p:cNvPr id="13333" name="AutoShape 21">
            <a:extLst>
              <a:ext uri="{FF2B5EF4-FFF2-40B4-BE49-F238E27FC236}">
                <a16:creationId xmlns:a16="http://schemas.microsoft.com/office/drawing/2014/main" id="{7DAEC64B-E2EF-16E6-DB37-9B8CB1E8B0A2}"/>
              </a:ext>
            </a:extLst>
          </p:cNvPr>
          <p:cNvSpPr>
            <a:spLocks noChangeArrowheads="1"/>
          </p:cNvSpPr>
          <p:nvPr/>
        </p:nvSpPr>
        <p:spPr bwMode="auto">
          <a:xfrm rot="2324776">
            <a:off x="4354514" y="5446713"/>
            <a:ext cx="2320925" cy="304800"/>
          </a:xfrm>
          <a:prstGeom prst="leftRightArrow">
            <a:avLst>
              <a:gd name="adj1" fmla="val 50000"/>
              <a:gd name="adj2" fmla="val 15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can become</a:t>
            </a:r>
          </a:p>
        </p:txBody>
      </p:sp>
      <p:sp>
        <p:nvSpPr>
          <p:cNvPr id="13334" name="Text Box 22">
            <a:extLst>
              <a:ext uri="{FF2B5EF4-FFF2-40B4-BE49-F238E27FC236}">
                <a16:creationId xmlns:a16="http://schemas.microsoft.com/office/drawing/2014/main" id="{D4B6A68C-6AA8-9D09-5FB2-574BB455A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486400"/>
            <a:ext cx="7304088" cy="1200329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/>
              <a:t>Main Concept: Any rock type can be changed </a:t>
            </a:r>
          </a:p>
          <a:p>
            <a:pPr algn="ctr"/>
            <a:r>
              <a:rPr lang="en-US" altLang="en-US" sz="2400" b="1" dirty="0"/>
              <a:t>into any of the other two and back again </a:t>
            </a:r>
          </a:p>
          <a:p>
            <a:pPr algn="ctr"/>
            <a:r>
              <a:rPr lang="en-US" altLang="en-US" sz="2400" b="1" dirty="0"/>
              <a:t>through the Rock Cycle depending on conditions</a:t>
            </a:r>
          </a:p>
        </p:txBody>
      </p:sp>
      <p:sp>
        <p:nvSpPr>
          <p:cNvPr id="13323" name="Text Box 11">
            <a:extLst>
              <a:ext uri="{FF2B5EF4-FFF2-40B4-BE49-F238E27FC236}">
                <a16:creationId xmlns:a16="http://schemas.microsoft.com/office/drawing/2014/main" id="{821FD478-FD0A-FA9C-CC2C-806B19D9F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447801"/>
            <a:ext cx="5943600" cy="830997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process of rocks changing from one type of rock to another</a:t>
            </a: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531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4" grpId="0" animBg="1"/>
      <p:bldP spid="133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2" name="Text Box 12">
            <a:extLst>
              <a:ext uri="{FF2B5EF4-FFF2-40B4-BE49-F238E27FC236}">
                <a16:creationId xmlns:a16="http://schemas.microsoft.com/office/drawing/2014/main" id="{AE6D4D7E-FE4A-9C2C-FE54-2D9D1BAD3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048001"/>
            <a:ext cx="4095750" cy="3667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>
                <a:solidFill>
                  <a:srgbClr val="FFFF00"/>
                </a:solidFill>
              </a:rPr>
              <a:t>Molten material comes from volcanoes</a:t>
            </a: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95E02A4F-BFBA-2028-86B7-977E8A258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5469" y="274638"/>
            <a:ext cx="4990531" cy="1143000"/>
          </a:xfrm>
          <a:solidFill>
            <a:srgbClr val="996600"/>
          </a:solidFill>
        </p:spPr>
        <p:txBody>
          <a:bodyPr>
            <a:noAutofit/>
          </a:bodyPr>
          <a:lstStyle/>
          <a:p>
            <a:pPr algn="ctr"/>
            <a:r>
              <a:rPr lang="en-US" alt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Igneous Rocks </a:t>
            </a:r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E338F3F3-E5E1-A116-8696-4607ED5C692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9DC6702E-2FCA-98C9-71E3-6D0547A8D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4419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>
            <a:extLst>
              <a:ext uri="{FF2B5EF4-FFF2-40B4-BE49-F238E27FC236}">
                <a16:creationId xmlns:a16="http://schemas.microsoft.com/office/drawing/2014/main" id="{E7D2F2B9-645F-85E0-625B-2CED0283C62F}"/>
              </a:ext>
            </a:extLst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362200"/>
            <a:ext cx="46482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9" name="Rectangle 9">
            <a:extLst>
              <a:ext uri="{FF2B5EF4-FFF2-40B4-BE49-F238E27FC236}">
                <a16:creationId xmlns:a16="http://schemas.microsoft.com/office/drawing/2014/main" id="{50F8891C-FD1E-790E-68BA-AC39151AE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0"/>
            <a:ext cx="472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 b="1"/>
              <a:t>The type of igneous rock depends on how fast it cooled!</a:t>
            </a:r>
          </a:p>
        </p:txBody>
      </p:sp>
      <p:sp>
        <p:nvSpPr>
          <p:cNvPr id="25611" name="Text Box 11">
            <a:extLst>
              <a:ext uri="{FF2B5EF4-FFF2-40B4-BE49-F238E27FC236}">
                <a16:creationId xmlns:a16="http://schemas.microsoft.com/office/drawing/2014/main" id="{BD12659D-4166-3920-A038-BE05D9BA9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752601"/>
            <a:ext cx="469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/>
              <a:t>All Igneous rock comes from molten material</a:t>
            </a:r>
          </a:p>
        </p:txBody>
      </p:sp>
      <p:sp>
        <p:nvSpPr>
          <p:cNvPr id="25613" name="Line 13">
            <a:extLst>
              <a:ext uri="{FF2B5EF4-FFF2-40B4-BE49-F238E27FC236}">
                <a16:creationId xmlns:a16="http://schemas.microsoft.com/office/drawing/2014/main" id="{29E1E58B-7223-59FE-E5EA-E0CA055570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3352800"/>
            <a:ext cx="24384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7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6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2" grpId="0" animBg="1"/>
      <p:bldP spid="256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1" name="Picture 9">
            <a:extLst>
              <a:ext uri="{FF2B5EF4-FFF2-40B4-BE49-F238E27FC236}">
                <a16:creationId xmlns:a16="http://schemas.microsoft.com/office/drawing/2014/main" id="{F8CC1137-BE49-41D3-2071-B9B4B2028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84738"/>
            <a:ext cx="2819400" cy="197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AutoShape 6">
            <a:extLst>
              <a:ext uri="{FF2B5EF4-FFF2-40B4-BE49-F238E27FC236}">
                <a16:creationId xmlns:a16="http://schemas.microsoft.com/office/drawing/2014/main" id="{054FA680-EBAA-A1A7-6D39-4929A5349777}"/>
              </a:ext>
            </a:extLst>
          </p:cNvPr>
          <p:cNvSpPr>
            <a:spLocks noChangeArrowheads="1"/>
          </p:cNvSpPr>
          <p:nvPr/>
        </p:nvSpPr>
        <p:spPr bwMode="auto">
          <a:xfrm rot="13624135">
            <a:off x="6092032" y="2899570"/>
            <a:ext cx="2170113" cy="485775"/>
          </a:xfrm>
          <a:prstGeom prst="leftArrow">
            <a:avLst>
              <a:gd name="adj1" fmla="val 50000"/>
              <a:gd name="adj2" fmla="val 1116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AutoShape 5">
            <a:extLst>
              <a:ext uri="{FF2B5EF4-FFF2-40B4-BE49-F238E27FC236}">
                <a16:creationId xmlns:a16="http://schemas.microsoft.com/office/drawing/2014/main" id="{E52DAA8A-C4A7-6F0D-FBE4-80A7DA841C0F}"/>
              </a:ext>
            </a:extLst>
          </p:cNvPr>
          <p:cNvSpPr>
            <a:spLocks noChangeArrowheads="1"/>
          </p:cNvSpPr>
          <p:nvPr/>
        </p:nvSpPr>
        <p:spPr bwMode="auto">
          <a:xfrm rot="19001666">
            <a:off x="3932238" y="2871789"/>
            <a:ext cx="2170112" cy="485775"/>
          </a:xfrm>
          <a:prstGeom prst="leftArrow">
            <a:avLst>
              <a:gd name="adj1" fmla="val 50000"/>
              <a:gd name="adj2" fmla="val 1116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82" name="Picture 10">
            <a:extLst>
              <a:ext uri="{FF2B5EF4-FFF2-40B4-BE49-F238E27FC236}">
                <a16:creationId xmlns:a16="http://schemas.microsoft.com/office/drawing/2014/main" id="{4F525613-9A5A-C291-5F73-82CBE819A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1"/>
            <a:ext cx="4114800" cy="26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4" name="Line 12">
            <a:extLst>
              <a:ext uri="{FF2B5EF4-FFF2-40B4-BE49-F238E27FC236}">
                <a16:creationId xmlns:a16="http://schemas.microsoft.com/office/drawing/2014/main" id="{69A099E8-6B7C-BCD9-92C5-A204D8AA481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67400" y="1981200"/>
            <a:ext cx="1371600" cy="3429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FE28C049-76D4-C1F0-DE13-8D41527C5A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96600"/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5400" dirty="0">
                <a:solidFill>
                  <a:srgbClr val="FF0000"/>
                </a:solidFill>
                <a:latin typeface="Arial Black" panose="020B0A04020102020204" pitchFamily="34" charset="0"/>
              </a:rPr>
              <a:t>How to get Igneous Rocks: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77230E6-1E45-FCDA-A18C-A170E8DDF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en-US" dirty="0"/>
              <a:t>Melting of Material</a:t>
            </a:r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>
              <a:buFontTx/>
              <a:buNone/>
            </a:pPr>
            <a:endParaRPr lang="en-US" altLang="en-US" dirty="0"/>
          </a:p>
          <a:p>
            <a:pPr algn="ctr">
              <a:buFontTx/>
              <a:buNone/>
            </a:pPr>
            <a:r>
              <a:rPr lang="en-US" altLang="en-US" dirty="0"/>
              <a:t>Cooling Magma	     Explosive Volcanism</a:t>
            </a:r>
          </a:p>
        </p:txBody>
      </p:sp>
      <p:pic>
        <p:nvPicPr>
          <p:cNvPr id="28680" name="Picture 8">
            <a:extLst>
              <a:ext uri="{FF2B5EF4-FFF2-40B4-BE49-F238E27FC236}">
                <a16:creationId xmlns:a16="http://schemas.microsoft.com/office/drawing/2014/main" id="{4C4A09F3-3856-1D95-62ED-E7D15EE31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911726"/>
            <a:ext cx="2590800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3" name="Line 11">
            <a:extLst>
              <a:ext uri="{FF2B5EF4-FFF2-40B4-BE49-F238E27FC236}">
                <a16:creationId xmlns:a16="http://schemas.microsoft.com/office/drawing/2014/main" id="{38F95EC6-5740-4BE2-AECB-A903487258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3429000"/>
            <a:ext cx="1676400" cy="2438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Text Box 13">
            <a:extLst>
              <a:ext uri="{FF2B5EF4-FFF2-40B4-BE49-F238E27FC236}">
                <a16:creationId xmlns:a16="http://schemas.microsoft.com/office/drawing/2014/main" id="{5F74205F-8142-0E25-C5FA-085A68449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733800"/>
            <a:ext cx="7924800" cy="106680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/>
              <a:t>Can you see the big differences </a:t>
            </a:r>
          </a:p>
          <a:p>
            <a:pPr algn="ctr"/>
            <a:r>
              <a:rPr lang="en-US" altLang="en-US" sz="3200"/>
              <a:t>in these two rocks?</a:t>
            </a:r>
          </a:p>
        </p:txBody>
      </p:sp>
      <p:sp>
        <p:nvSpPr>
          <p:cNvPr id="28686" name="Text Box 14">
            <a:extLst>
              <a:ext uri="{FF2B5EF4-FFF2-40B4-BE49-F238E27FC236}">
                <a16:creationId xmlns:a16="http://schemas.microsoft.com/office/drawing/2014/main" id="{70023801-2593-CEDE-2AD0-69C879761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24601"/>
            <a:ext cx="1657350" cy="366713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/>
              <a:t>Large Crystals</a:t>
            </a:r>
          </a:p>
        </p:txBody>
      </p:sp>
      <p:sp>
        <p:nvSpPr>
          <p:cNvPr id="28687" name="Text Box 15">
            <a:extLst>
              <a:ext uri="{FF2B5EF4-FFF2-40B4-BE49-F238E27FC236}">
                <a16:creationId xmlns:a16="http://schemas.microsoft.com/office/drawing/2014/main" id="{B19682DD-FE6C-8586-D4C9-7E73DE678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324601"/>
            <a:ext cx="1479550" cy="366713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/>
              <a:t>Lots of holes</a:t>
            </a:r>
          </a:p>
        </p:txBody>
      </p:sp>
      <p:sp>
        <p:nvSpPr>
          <p:cNvPr id="28688" name="Text Box 16">
            <a:extLst>
              <a:ext uri="{FF2B5EF4-FFF2-40B4-BE49-F238E27FC236}">
                <a16:creationId xmlns:a16="http://schemas.microsoft.com/office/drawing/2014/main" id="{4A54508B-BFD0-3E60-8265-F30D503FD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3313113"/>
            <a:ext cx="4210050" cy="36671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/>
              <a:t>Is made from cooled magma down here</a:t>
            </a:r>
          </a:p>
        </p:txBody>
      </p:sp>
      <p:sp>
        <p:nvSpPr>
          <p:cNvPr id="28689" name="Text Box 17">
            <a:extLst>
              <a:ext uri="{FF2B5EF4-FFF2-40B4-BE49-F238E27FC236}">
                <a16:creationId xmlns:a16="http://schemas.microsoft.com/office/drawing/2014/main" id="{2095337D-2834-ED1F-1F7D-F99F1E277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905001"/>
            <a:ext cx="4896134" cy="36933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/>
              <a:t>Is made from exploding material (lava) up here</a:t>
            </a:r>
          </a:p>
        </p:txBody>
      </p:sp>
    </p:spTree>
    <p:extLst>
      <p:ext uri="{BB962C8B-B14F-4D97-AF65-F5344CB8AC3E}">
        <p14:creationId xmlns:p14="http://schemas.microsoft.com/office/powerpoint/2010/main" val="106499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5" grpId="0" animBg="1"/>
      <p:bldP spid="28686" grpId="0" animBg="1"/>
      <p:bldP spid="28687" grpId="0" animBg="1"/>
      <p:bldP spid="28688" grpId="0" animBg="1"/>
      <p:bldP spid="286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C4475EAB-F7D5-FD74-676C-A0EA135915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96600"/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6000" dirty="0">
                <a:solidFill>
                  <a:srgbClr val="33CC33"/>
                </a:solidFill>
                <a:latin typeface="Arial Black" panose="020B0A04020102020204" pitchFamily="34" charset="0"/>
              </a:rPr>
              <a:t>Weathering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3CA18111-ED45-021E-7654-D23714E3565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>
                <a:solidFill>
                  <a:srgbClr val="FF33CC"/>
                </a:solidFill>
              </a:rPr>
              <a:t>If rocks are exposed at the surface; they are</a:t>
            </a:r>
            <a:r>
              <a:rPr lang="en-US" altLang="en-US" sz="2000">
                <a:solidFill>
                  <a:srgbClr val="FF0000"/>
                </a:solidFill>
              </a:rPr>
              <a:t> </a:t>
            </a:r>
            <a:r>
              <a:rPr lang="en-US" altLang="en-US" sz="2000" b="1" i="1" u="sng">
                <a:solidFill>
                  <a:srgbClr val="FF0000"/>
                </a:solidFill>
              </a:rPr>
              <a:t>exposed to the elements</a:t>
            </a:r>
            <a:r>
              <a:rPr lang="en-US" altLang="en-US" sz="2000">
                <a:solidFill>
                  <a:srgbClr val="FF0000"/>
                </a:solidFill>
              </a:rPr>
              <a:t> </a:t>
            </a:r>
            <a:r>
              <a:rPr lang="en-US" altLang="en-US" sz="2000">
                <a:solidFill>
                  <a:srgbClr val="FF33CC"/>
                </a:solidFill>
              </a:rPr>
              <a:t>in the air.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solidFill>
                  <a:srgbClr val="0000FF"/>
                </a:solidFill>
              </a:rPr>
              <a:t>All the “elements”: </a:t>
            </a:r>
            <a:r>
              <a:rPr lang="en-US" altLang="en-US" sz="2000" b="1" i="1" u="sng">
                <a:solidFill>
                  <a:srgbClr val="FF0000"/>
                </a:solidFill>
              </a:rPr>
              <a:t>rain, wind, animals, plants, ice </a:t>
            </a:r>
            <a:r>
              <a:rPr lang="en-US" altLang="en-US" sz="2000">
                <a:solidFill>
                  <a:srgbClr val="0000FF"/>
                </a:solidFill>
              </a:rPr>
              <a:t>and even</a:t>
            </a:r>
            <a:r>
              <a:rPr lang="en-US" altLang="en-US" sz="2000" b="1" i="1" u="sng">
                <a:solidFill>
                  <a:srgbClr val="FF0000"/>
                </a:solidFill>
              </a:rPr>
              <a:t> </a:t>
            </a:r>
            <a:r>
              <a:rPr lang="en-US" altLang="en-US" sz="2000">
                <a:solidFill>
                  <a:srgbClr val="0000FF"/>
                </a:solidFill>
              </a:rPr>
              <a:t>simply a</a:t>
            </a:r>
            <a:r>
              <a:rPr lang="en-US" altLang="en-US" sz="2000" b="1" i="1" u="sng">
                <a:solidFill>
                  <a:srgbClr val="FF0000"/>
                </a:solidFill>
              </a:rPr>
              <a:t> release of pressure</a:t>
            </a:r>
            <a:r>
              <a:rPr lang="en-US" altLang="en-US" sz="2000">
                <a:solidFill>
                  <a:srgbClr val="0000FF"/>
                </a:solidFill>
              </a:rPr>
              <a:t> can cause the </a:t>
            </a:r>
            <a:r>
              <a:rPr lang="en-US" altLang="en-US" sz="2000" b="1" i="1" u="sng">
                <a:solidFill>
                  <a:srgbClr val="FF0000"/>
                </a:solidFill>
              </a:rPr>
              <a:t>chemical bonds in rocks to break apart.</a:t>
            </a:r>
          </a:p>
          <a:p>
            <a:pPr>
              <a:lnSpc>
                <a:spcPct val="90000"/>
              </a:lnSpc>
            </a:pPr>
            <a:r>
              <a:rPr lang="en-US" altLang="en-US" sz="2000">
                <a:solidFill>
                  <a:srgbClr val="33CC33"/>
                </a:solidFill>
              </a:rPr>
              <a:t>The process of</a:t>
            </a:r>
            <a:r>
              <a:rPr lang="en-US" altLang="en-US" sz="2000">
                <a:solidFill>
                  <a:srgbClr val="CC00CC"/>
                </a:solidFill>
              </a:rPr>
              <a:t> </a:t>
            </a:r>
            <a:r>
              <a:rPr lang="en-US" altLang="en-US" sz="2000" b="1" i="1" u="sng">
                <a:solidFill>
                  <a:srgbClr val="FF0000"/>
                </a:solidFill>
              </a:rPr>
              <a:t>breaking the bonds in rock</a:t>
            </a:r>
            <a:r>
              <a:rPr lang="en-US" altLang="en-US" sz="2000">
                <a:solidFill>
                  <a:srgbClr val="CC00CC"/>
                </a:solidFill>
              </a:rPr>
              <a:t> </a:t>
            </a:r>
            <a:r>
              <a:rPr lang="en-US" altLang="en-US" sz="2000">
                <a:solidFill>
                  <a:srgbClr val="33CC33"/>
                </a:solidFill>
              </a:rPr>
              <a:t>and making it</a:t>
            </a:r>
            <a:r>
              <a:rPr lang="en-US" altLang="en-US" sz="2000">
                <a:solidFill>
                  <a:srgbClr val="CC00CC"/>
                </a:solidFill>
              </a:rPr>
              <a:t> </a:t>
            </a:r>
            <a:r>
              <a:rPr lang="en-US" altLang="en-US" sz="2000">
                <a:solidFill>
                  <a:srgbClr val="FF0000"/>
                </a:solidFill>
              </a:rPr>
              <a:t>“</a:t>
            </a:r>
            <a:r>
              <a:rPr lang="en-US" altLang="en-US" sz="2000" b="1" i="1" u="sng">
                <a:solidFill>
                  <a:srgbClr val="FF0000"/>
                </a:solidFill>
              </a:rPr>
              <a:t>softer</a:t>
            </a:r>
            <a:r>
              <a:rPr lang="en-US" altLang="en-US" sz="2000">
                <a:solidFill>
                  <a:srgbClr val="FF0000"/>
                </a:solidFill>
              </a:rPr>
              <a:t>”</a:t>
            </a:r>
            <a:r>
              <a:rPr lang="en-US" altLang="en-US" sz="2000">
                <a:solidFill>
                  <a:srgbClr val="CC00CC"/>
                </a:solidFill>
              </a:rPr>
              <a:t> </a:t>
            </a:r>
            <a:r>
              <a:rPr lang="en-US" altLang="en-US" sz="2000">
                <a:solidFill>
                  <a:srgbClr val="33CC33"/>
                </a:solidFill>
              </a:rPr>
              <a:t>is called:</a:t>
            </a:r>
            <a:r>
              <a:rPr lang="en-US" altLang="en-US" sz="2000">
                <a:solidFill>
                  <a:srgbClr val="CC00CC"/>
                </a:solidFill>
              </a:rPr>
              <a:t> </a:t>
            </a:r>
            <a:r>
              <a:rPr lang="en-US" altLang="en-US" sz="2000" b="1" i="1" u="sng">
                <a:solidFill>
                  <a:srgbClr val="FF0000"/>
                </a:solidFill>
              </a:rPr>
              <a:t>Weathering</a:t>
            </a:r>
            <a:r>
              <a:rPr lang="en-US" altLang="en-US" sz="2000" b="1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62468" name="Picture 4">
            <a:extLst>
              <a:ext uri="{FF2B5EF4-FFF2-40B4-BE49-F238E27FC236}">
                <a16:creationId xmlns:a16="http://schemas.microsoft.com/office/drawing/2014/main" id="{67A330A1-0557-E7B0-85FB-26816139A36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3810000"/>
            <a:ext cx="4191000" cy="284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9" name="Picture 5">
            <a:extLst>
              <a:ext uri="{FF2B5EF4-FFF2-40B4-BE49-F238E27FC236}">
                <a16:creationId xmlns:a16="http://schemas.microsoft.com/office/drawing/2014/main" id="{4BEE0784-1410-99FC-D5E7-402245A5E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29000"/>
            <a:ext cx="3352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33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4C767B4A-F260-6130-406A-D7CD8CBD2A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996600"/>
          </a:solidFill>
        </p:spPr>
        <p:txBody>
          <a:bodyPr>
            <a:normAutofit/>
          </a:bodyPr>
          <a:lstStyle/>
          <a:p>
            <a:pPr algn="ctr"/>
            <a:r>
              <a:rPr lang="en-US" altLang="en-US" sz="6000" dirty="0">
                <a:solidFill>
                  <a:srgbClr val="33CC33"/>
                </a:solidFill>
                <a:latin typeface="Arial Black" panose="020B0A04020102020204" pitchFamily="34" charset="0"/>
              </a:rPr>
              <a:t>Erosion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E35C1796-461D-913B-96FD-61A4F4CDCFE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000">
                <a:solidFill>
                  <a:srgbClr val="CC00CC"/>
                </a:solidFill>
              </a:rPr>
              <a:t>After a rock has been weathered, it is </a:t>
            </a:r>
            <a:r>
              <a:rPr lang="en-US" altLang="en-US" sz="2000" b="1" i="1" u="sng">
                <a:solidFill>
                  <a:srgbClr val="FF0000"/>
                </a:solidFill>
              </a:rPr>
              <a:t>easy to break</a:t>
            </a:r>
            <a:r>
              <a:rPr lang="en-US" altLang="en-US" sz="2000">
                <a:solidFill>
                  <a:srgbClr val="CC00CC"/>
                </a:solidFill>
              </a:rPr>
              <a:t>.</a:t>
            </a:r>
          </a:p>
          <a:p>
            <a:r>
              <a:rPr lang="en-US" altLang="en-US" sz="2000">
                <a:solidFill>
                  <a:srgbClr val="0000FF"/>
                </a:solidFill>
              </a:rPr>
              <a:t>If a rock breaks into pieces it becomes easier to </a:t>
            </a:r>
            <a:r>
              <a:rPr lang="en-US" altLang="en-US" sz="2000" b="1" i="1" u="sng">
                <a:solidFill>
                  <a:srgbClr val="FF0000"/>
                </a:solidFill>
              </a:rPr>
              <a:t>move from one place to another.</a:t>
            </a:r>
          </a:p>
          <a:p>
            <a:r>
              <a:rPr lang="en-US" altLang="en-US" sz="2000">
                <a:solidFill>
                  <a:srgbClr val="33CC33"/>
                </a:solidFill>
              </a:rPr>
              <a:t>The </a:t>
            </a:r>
            <a:r>
              <a:rPr lang="en-US" altLang="en-US" sz="2000" b="1" i="1" u="sng">
                <a:solidFill>
                  <a:srgbClr val="FF0000"/>
                </a:solidFill>
              </a:rPr>
              <a:t>movement of rock pieces</a:t>
            </a:r>
            <a:r>
              <a:rPr lang="en-US" altLang="en-US" sz="2000">
                <a:solidFill>
                  <a:srgbClr val="33CC33"/>
                </a:solidFill>
              </a:rPr>
              <a:t> and or soil from one place to another by natural processes is called: </a:t>
            </a:r>
            <a:r>
              <a:rPr lang="en-US" altLang="en-US" sz="2000" b="1" i="1" u="sng">
                <a:solidFill>
                  <a:srgbClr val="FF0000"/>
                </a:solidFill>
              </a:rPr>
              <a:t>Erosion</a:t>
            </a:r>
            <a:r>
              <a:rPr lang="en-US" altLang="en-US" sz="2000" b="1">
                <a:solidFill>
                  <a:srgbClr val="33CC33"/>
                </a:solidFill>
              </a:rPr>
              <a:t>!</a:t>
            </a:r>
          </a:p>
        </p:txBody>
      </p:sp>
      <p:pic>
        <p:nvPicPr>
          <p:cNvPr id="64516" name="Picture 4">
            <a:extLst>
              <a:ext uri="{FF2B5EF4-FFF2-40B4-BE49-F238E27FC236}">
                <a16:creationId xmlns:a16="http://schemas.microsoft.com/office/drawing/2014/main" id="{2C490DFF-5A02-049C-6D44-965A6608C73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3289300"/>
            <a:ext cx="4038600" cy="3568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17" name="Picture 5">
            <a:extLst>
              <a:ext uri="{FF2B5EF4-FFF2-40B4-BE49-F238E27FC236}">
                <a16:creationId xmlns:a16="http://schemas.microsoft.com/office/drawing/2014/main" id="{669969EB-E34A-F931-7F25-63C74F871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52800"/>
            <a:ext cx="5105400" cy="33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8" name="Text Box 6">
            <a:extLst>
              <a:ext uri="{FF2B5EF4-FFF2-40B4-BE49-F238E27FC236}">
                <a16:creationId xmlns:a16="http://schemas.microsoft.com/office/drawing/2014/main" id="{8ED8F734-105E-1839-B766-A8613EA1B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352801"/>
            <a:ext cx="32321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/>
              <a:t>The cliff is slowly falling down!</a:t>
            </a:r>
          </a:p>
        </p:txBody>
      </p:sp>
      <p:sp>
        <p:nvSpPr>
          <p:cNvPr id="64519" name="Line 7">
            <a:extLst>
              <a:ext uri="{FF2B5EF4-FFF2-40B4-BE49-F238E27FC236}">
                <a16:creationId xmlns:a16="http://schemas.microsoft.com/office/drawing/2014/main" id="{EDF778E4-9F1A-E741-E2CE-999D0F8C31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3657600"/>
            <a:ext cx="533400" cy="1600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0" name="Line 8">
            <a:extLst>
              <a:ext uri="{FF2B5EF4-FFF2-40B4-BE49-F238E27FC236}">
                <a16:creationId xmlns:a16="http://schemas.microsoft.com/office/drawing/2014/main" id="{7FB7A853-F597-DE47-F65B-E9711CB18B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3581400"/>
            <a:ext cx="838200" cy="2057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1" name="Text Box 9">
            <a:extLst>
              <a:ext uri="{FF2B5EF4-FFF2-40B4-BE49-F238E27FC236}">
                <a16:creationId xmlns:a16="http://schemas.microsoft.com/office/drawing/2014/main" id="{17D70EB9-E8F5-6723-FD02-A06B60C9D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5" y="3465513"/>
            <a:ext cx="34353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/>
              <a:t>The pile of sediments here used</a:t>
            </a:r>
          </a:p>
          <a:p>
            <a:pPr algn="ctr"/>
            <a:r>
              <a:rPr lang="en-US" altLang="en-US"/>
              <a:t> to be part of this cliff!</a:t>
            </a:r>
          </a:p>
        </p:txBody>
      </p:sp>
      <p:sp>
        <p:nvSpPr>
          <p:cNvPr id="64522" name="Line 10">
            <a:extLst>
              <a:ext uri="{FF2B5EF4-FFF2-40B4-BE49-F238E27FC236}">
                <a16:creationId xmlns:a16="http://schemas.microsoft.com/office/drawing/2014/main" id="{D10F13D8-8BC2-9617-F323-10670E334D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4038600"/>
            <a:ext cx="2057400" cy="1981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1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 animBg="1"/>
      <p:bldP spid="645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1486</Words>
  <Application>Microsoft Office PowerPoint</Application>
  <PresentationFormat>Widescreen</PresentationFormat>
  <Paragraphs>295</Paragraphs>
  <Slides>43</Slides>
  <Notes>17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Arial</vt:lpstr>
      <vt:lpstr>Arial Black</vt:lpstr>
      <vt:lpstr>Biondi</vt:lpstr>
      <vt:lpstr>Calibri</vt:lpstr>
      <vt:lpstr>Calibri Light</vt:lpstr>
      <vt:lpstr>Georgia</vt:lpstr>
      <vt:lpstr>Goudy Stout</vt:lpstr>
      <vt:lpstr>Impact</vt:lpstr>
      <vt:lpstr>Ravie</vt:lpstr>
      <vt:lpstr>Rockwell Extra Bold</vt:lpstr>
      <vt:lpstr>Times</vt:lpstr>
      <vt:lpstr>Office Theme</vt:lpstr>
      <vt:lpstr>Rocks</vt:lpstr>
      <vt:lpstr>Learning Objectives</vt:lpstr>
      <vt:lpstr>Three Types of rock</vt:lpstr>
      <vt:lpstr>So how do we get such different rocks?</vt:lpstr>
      <vt:lpstr>The Rock Cycle!!!</vt:lpstr>
      <vt:lpstr>Igneous Rocks </vt:lpstr>
      <vt:lpstr>How to get Igneous Rocks:</vt:lpstr>
      <vt:lpstr>Weathering</vt:lpstr>
      <vt:lpstr>Erosion</vt:lpstr>
      <vt:lpstr>Sedimentary Rock  =cemented sediments</vt:lpstr>
      <vt:lpstr>Sedimentary Rock Recipe </vt:lpstr>
      <vt:lpstr>How to get Sedimentary Rocks:</vt:lpstr>
      <vt:lpstr>PowerPoint Presentation</vt:lpstr>
      <vt:lpstr>PowerPoint Presentation</vt:lpstr>
      <vt:lpstr>Evaporation: New rocks can be formed when water is evaporated</vt:lpstr>
      <vt:lpstr>Limestone is very common in the mountains of Utah</vt:lpstr>
      <vt:lpstr>Pressure and Heat Lead to Metamorphic Rocks</vt:lpstr>
      <vt:lpstr>PowerPoint Presentation</vt:lpstr>
      <vt:lpstr>Example of a rock cycle</vt:lpstr>
      <vt:lpstr>PowerPoint Presentation</vt:lpstr>
      <vt:lpstr>Example of a rock cycle</vt:lpstr>
      <vt:lpstr>PowerPoint Presentation</vt:lpstr>
      <vt:lpstr>PowerPoint Presentation</vt:lpstr>
      <vt:lpstr>PowerPoint Presentation</vt:lpstr>
      <vt:lpstr>PowerPoint Presentation</vt:lpstr>
      <vt:lpstr>Assessment: Identify where the terms/description on the left should go in the rock cycle on the right </vt:lpstr>
      <vt:lpstr>The Rock Recipes make the Rock Cycle: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process is probably occurring here or did occur in the recent past?</vt:lpstr>
      <vt:lpstr>What process is probably occurring here or did occur in the recent past?</vt:lpstr>
      <vt:lpstr>What process is probably occurring deep under these mountains?</vt:lpstr>
      <vt:lpstr>What process is probably occurring deep under these mountains?</vt:lpstr>
      <vt:lpstr>What process is probably occurring here?</vt:lpstr>
      <vt:lpstr>What process is probably occurring here?</vt:lpstr>
      <vt:lpstr>PowerPoint Presentation</vt:lpstr>
      <vt:lpstr>PowerPoint Presentation</vt:lpstr>
      <vt:lpstr>Big Ideas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Rocks</dc:title>
  <dc:creator>Berger, Jerry</dc:creator>
  <cp:lastModifiedBy>Berger, Jerry</cp:lastModifiedBy>
  <cp:revision>22</cp:revision>
  <dcterms:created xsi:type="dcterms:W3CDTF">2023-03-14T00:36:30Z</dcterms:created>
  <dcterms:modified xsi:type="dcterms:W3CDTF">2023-03-29T14:21:51Z</dcterms:modified>
</cp:coreProperties>
</file>